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302" r:id="rId2"/>
    <p:sldId id="334" r:id="rId3"/>
    <p:sldId id="335" r:id="rId4"/>
    <p:sldId id="256" r:id="rId5"/>
    <p:sldId id="345" r:id="rId6"/>
    <p:sldId id="301" r:id="rId7"/>
    <p:sldId id="263" r:id="rId8"/>
    <p:sldId id="303" r:id="rId9"/>
    <p:sldId id="258" r:id="rId10"/>
    <p:sldId id="262" r:id="rId11"/>
    <p:sldId id="304" r:id="rId12"/>
    <p:sldId id="346" r:id="rId13"/>
    <p:sldId id="350" r:id="rId14"/>
    <p:sldId id="324" r:id="rId15"/>
    <p:sldId id="347" r:id="rId16"/>
    <p:sldId id="308" r:id="rId17"/>
    <p:sldId id="309" r:id="rId18"/>
    <p:sldId id="291" r:id="rId19"/>
    <p:sldId id="311" r:id="rId20"/>
    <p:sldId id="310" r:id="rId21"/>
    <p:sldId id="312" r:id="rId22"/>
    <p:sldId id="325" r:id="rId23"/>
    <p:sldId id="348" r:id="rId24"/>
    <p:sldId id="317" r:id="rId25"/>
    <p:sldId id="316" r:id="rId26"/>
    <p:sldId id="336" r:id="rId27"/>
    <p:sldId id="259" r:id="rId28"/>
    <p:sldId id="261" r:id="rId29"/>
    <p:sldId id="264" r:id="rId30"/>
    <p:sldId id="319" r:id="rId31"/>
    <p:sldId id="323" r:id="rId32"/>
    <p:sldId id="282" r:id="rId33"/>
    <p:sldId id="290" r:id="rId34"/>
    <p:sldId id="327" r:id="rId35"/>
    <p:sldId id="339" r:id="rId36"/>
    <p:sldId id="328" r:id="rId37"/>
    <p:sldId id="329" r:id="rId38"/>
    <p:sldId id="330" r:id="rId39"/>
    <p:sldId id="331" r:id="rId40"/>
    <p:sldId id="332" r:id="rId41"/>
    <p:sldId id="333" r:id="rId42"/>
    <p:sldId id="337" r:id="rId43"/>
    <p:sldId id="338" r:id="rId44"/>
    <p:sldId id="340" r:id="rId45"/>
    <p:sldId id="344" r:id="rId46"/>
    <p:sldId id="342" r:id="rId47"/>
    <p:sldId id="343" r:id="rId4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B90"/>
    <a:srgbClr val="FF1D73"/>
    <a:srgbClr val="00FFFF"/>
    <a:srgbClr val="FF66FF"/>
    <a:srgbClr val="66FF33"/>
    <a:srgbClr val="FFCCFF"/>
    <a:srgbClr val="FFFF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576" autoAdjust="0"/>
  </p:normalViewPr>
  <p:slideViewPr>
    <p:cSldViewPr>
      <p:cViewPr varScale="1">
        <p:scale>
          <a:sx n="69" d="100"/>
          <a:sy n="69" d="100"/>
        </p:scale>
        <p:origin x="-119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47901FF-F5A3-4272-BC1D-9B2BF2515AE0}" type="datetimeFigureOut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BEF14CE-BCBB-4E14-9B52-5713E0050FA3}" type="slidenum">
              <a:rPr lang="he-IL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ECD105D-20AF-4BA3-B640-9A57E1F1987C}" type="datetimeFigureOut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FD55039-2860-482E-875C-A08A7E2A669A}" type="slidenum">
              <a:rPr lang="he-IL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055F3BA-9B1A-49CD-BD8B-4BE8F0584968}" type="slidenum">
              <a:rPr lang="he-IL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F383C77-A90A-4222-B847-2486F02CBF9A}" type="slidenum">
              <a:rPr lang="he-IL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78423-E2AC-4F24-ADF4-F68D88311D38}" type="datetime1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B2227-A217-448A-A873-864C144E2A02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FCA09-5833-43BC-AF66-717BC71CEEC3}" type="datetime1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7E5B3-C962-4C4F-94BE-250551C10E9B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F3C21-58A4-47B5-8046-55C8ABCCC534}" type="datetime1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D0EC9E-B33F-4413-99C0-4BCC44048523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0FBE0-AC07-4CF8-A503-9999DC979631}" type="datetime1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82FFA2-8771-47AD-831B-7B4F9ADB1274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F1B37-C147-46FE-B4C4-0932C866F9AB}" type="datetime1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09F33D-B618-451D-9A8B-578B96458E1C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7625B-866D-4B40-8A07-A871E16A5B7F}" type="datetime1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6863A-80EA-46B0-870E-3660866C4D2D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39258-1A1F-4648-8D1E-971168D24914}" type="datetime1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6D540A-66B2-4708-93BC-6CD179A42552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133A1-F2E7-48B2-93F3-43CE2B996FB6}" type="datetime1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C8E1DD-6329-473F-B30A-DE08FACE35C7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72E20-647D-4E32-BD1B-72D6F35A55B4}" type="datetime1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8EF70B-7D8C-42A0-9623-E3E73EBB18CD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9D119-0550-4AF7-AF5A-27170352E0BB}" type="datetime1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DE63DF-62A4-4692-9EF1-8BDE94BA0416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93A4E-628F-44AF-A261-56514AD8D974}" type="datetime1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14A2F-1923-4E13-BFA5-78719051B7C4}" type="slidenum">
              <a:rPr lang="he-IL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FF">
                <a:gamma/>
                <a:shade val="46275"/>
                <a:invGamma/>
              </a:srgbClr>
            </a:gs>
            <a:gs pos="50000">
              <a:srgbClr val="0000FF"/>
            </a:gs>
            <a:gs pos="100000">
              <a:srgbClr val="0000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59025C-1BEC-41A4-A6D8-8A4E3D765851}" type="datetime1">
              <a:rPr lang="en-US"/>
              <a:pPr>
                <a:defRPr/>
              </a:pPr>
              <a:t>5/5/2012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Franklin Gothic Book" pitchFamily="34" charset="0"/>
              </a:defRPr>
            </a:lvl1pPr>
          </a:lstStyle>
          <a:p>
            <a:fld id="{F12710D1-E38F-4A91-88B0-92FC6D70F22C}" type="slidenum">
              <a:rPr lang="he-IL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1219200" y="838200"/>
            <a:ext cx="6553200" cy="2667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מאבקים חברתיים ופוליטיים:</a:t>
            </a:r>
          </a:p>
          <a:p>
            <a:pPr algn="ctr" rtl="1"/>
            <a:endParaRPr lang="he-IL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4D0808"/>
                  </a:gs>
                  <a:gs pos="15000">
                    <a:srgbClr val="FF0300"/>
                  </a:gs>
                  <a:gs pos="27500">
                    <a:srgbClr val="FF7A00"/>
                  </a:gs>
                  <a:gs pos="50000">
                    <a:srgbClr val="FFF200"/>
                  </a:gs>
                  <a:gs pos="72500">
                    <a:srgbClr val="FF7A00"/>
                  </a:gs>
                  <a:gs pos="85000">
                    <a:srgbClr val="FF0300"/>
                  </a:gs>
                  <a:gs pos="100000">
                    <a:srgbClr val="4D0808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יסודות לבניית אסטרטגיה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4D0808"/>
                  </a:gs>
                  <a:gs pos="15000">
                    <a:srgbClr val="FF0300"/>
                  </a:gs>
                  <a:gs pos="27500">
                    <a:srgbClr val="FF7A00"/>
                  </a:gs>
                  <a:gs pos="50000">
                    <a:srgbClr val="FFF200"/>
                  </a:gs>
                  <a:gs pos="72500">
                    <a:srgbClr val="FF7A00"/>
                  </a:gs>
                  <a:gs pos="85000">
                    <a:srgbClr val="FF0300"/>
                  </a:gs>
                  <a:gs pos="100000">
                    <a:srgbClr val="4D0808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3189288" y="4876800"/>
            <a:ext cx="27543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e-IL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מאת  נחי אלון</a:t>
            </a:r>
            <a:endParaRPr lang="en-US" sz="36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he-IL" smtClean="0">
                <a:solidFill>
                  <a:srgbClr val="00FFFF"/>
                </a:solidFill>
              </a:rPr>
              <a:t>לצאת למאבק חברתי בלי</a:t>
            </a:r>
            <a:r>
              <a:rPr lang="he-IL" smtClean="0"/>
              <a:t> </a:t>
            </a:r>
            <a:r>
              <a:rPr lang="he-IL" sz="5400" smtClean="0">
                <a:solidFill>
                  <a:schemeClr val="accent1"/>
                </a:solidFill>
              </a:rPr>
              <a:t>אסטרטגיה </a:t>
            </a:r>
            <a:r>
              <a:rPr lang="he-IL" smtClean="0">
                <a:solidFill>
                  <a:srgbClr val="00FFFF"/>
                </a:solidFill>
              </a:rPr>
              <a:t>--</a:t>
            </a:r>
            <a:endParaRPr lang="en-US" smtClean="0">
              <a:solidFill>
                <a:srgbClr val="00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endParaRPr lang="he-IL" b="1" smtClean="0">
              <a:solidFill>
                <a:srgbClr val="00B050"/>
              </a:solidFill>
              <a:latin typeface="Arial" charset="0"/>
              <a:cs typeface="Arial" charset="0"/>
            </a:endParaRPr>
          </a:p>
          <a:p>
            <a:pPr algn="r" rtl="1">
              <a:lnSpc>
                <a:spcPct val="90000"/>
              </a:lnSpc>
              <a:buFont typeface="Arial" charset="0"/>
              <a:buNone/>
            </a:pPr>
            <a:r>
              <a:rPr lang="he-IL" b="1" smtClean="0">
                <a:solidFill>
                  <a:srgbClr val="00FFFF"/>
                </a:solidFill>
                <a:latin typeface="Arial" charset="0"/>
                <a:cs typeface="Arial" charset="0"/>
              </a:rPr>
              <a:t>זה כמו לצאת לטרק בג'ונגל בלי :</a:t>
            </a:r>
          </a:p>
          <a:p>
            <a:pPr algn="r" rtl="1">
              <a:lnSpc>
                <a:spcPct val="90000"/>
              </a:lnSpc>
              <a:buFont typeface="Arial" charset="0"/>
              <a:buNone/>
            </a:pPr>
            <a:endParaRPr lang="he-IL" b="1" smtClean="0">
              <a:solidFill>
                <a:srgbClr val="00FFFF"/>
              </a:solidFill>
              <a:latin typeface="Arial" charset="0"/>
              <a:cs typeface="Arial" charset="0"/>
            </a:endParaRPr>
          </a:p>
          <a:p>
            <a:pPr algn="r" rtl="1">
              <a:lnSpc>
                <a:spcPct val="90000"/>
              </a:lnSpc>
              <a:buClr>
                <a:srgbClr val="00FFFF"/>
              </a:buClr>
              <a:buSzPct val="85000"/>
              <a:buFont typeface="Wingdings" pitchFamily="2" charset="2"/>
              <a:buChar char="ü"/>
            </a:pPr>
            <a:r>
              <a:rPr lang="he-IL" b="1" smtClean="0">
                <a:solidFill>
                  <a:schemeClr val="accent1"/>
                </a:solidFill>
                <a:latin typeface="Arial" charset="0"/>
                <a:cs typeface="Arial" charset="0"/>
              </a:rPr>
              <a:t>  תכנית</a:t>
            </a:r>
          </a:p>
          <a:p>
            <a:pPr algn="r" rtl="1">
              <a:lnSpc>
                <a:spcPct val="90000"/>
              </a:lnSpc>
              <a:buClr>
                <a:srgbClr val="00FFFF"/>
              </a:buClr>
              <a:buSzPct val="85000"/>
              <a:buFont typeface="Wingdings" pitchFamily="2" charset="2"/>
              <a:buChar char="ü"/>
            </a:pPr>
            <a:r>
              <a:rPr lang="he-IL" b="1" smtClean="0">
                <a:solidFill>
                  <a:schemeClr val="accent1"/>
                </a:solidFill>
                <a:latin typeface="Arial" charset="0"/>
                <a:cs typeface="Arial" charset="0"/>
              </a:rPr>
              <a:t>  מפה</a:t>
            </a:r>
          </a:p>
          <a:p>
            <a:pPr algn="r" rtl="1">
              <a:lnSpc>
                <a:spcPct val="90000"/>
              </a:lnSpc>
              <a:buClr>
                <a:srgbClr val="00FFFF"/>
              </a:buClr>
              <a:buSzPct val="85000"/>
              <a:buFont typeface="Wingdings" pitchFamily="2" charset="2"/>
              <a:buChar char="ü"/>
            </a:pPr>
            <a:r>
              <a:rPr lang="he-IL" b="1" smtClean="0">
                <a:solidFill>
                  <a:schemeClr val="accent1"/>
                </a:solidFill>
                <a:latin typeface="Arial" charset="0"/>
                <a:cs typeface="Arial" charset="0"/>
              </a:rPr>
              <a:t>  מצפן</a:t>
            </a:r>
          </a:p>
          <a:p>
            <a:pPr algn="r" rtl="1">
              <a:lnSpc>
                <a:spcPct val="90000"/>
              </a:lnSpc>
              <a:buClr>
                <a:srgbClr val="00FFFF"/>
              </a:buClr>
              <a:buSzPct val="85000"/>
              <a:buFont typeface="Wingdings" pitchFamily="2" charset="2"/>
              <a:buChar char="ü"/>
            </a:pPr>
            <a:r>
              <a:rPr lang="he-IL" b="1" smtClean="0">
                <a:solidFill>
                  <a:schemeClr val="accent1"/>
                </a:solidFill>
                <a:latin typeface="Arial" charset="0"/>
                <a:cs typeface="Arial" charset="0"/>
              </a:rPr>
              <a:t>  טלפון נייד </a:t>
            </a:r>
          </a:p>
          <a:p>
            <a:pPr algn="r" rtl="1">
              <a:lnSpc>
                <a:spcPct val="90000"/>
              </a:lnSpc>
              <a:buClr>
                <a:srgbClr val="00FFFF"/>
              </a:buClr>
              <a:buSzPct val="85000"/>
              <a:buFont typeface="Wingdings" pitchFamily="2" charset="2"/>
              <a:buChar char="ü"/>
            </a:pPr>
            <a:r>
              <a:rPr lang="en-US" b="1" smtClean="0">
                <a:solidFill>
                  <a:schemeClr val="accent1"/>
                </a:solidFill>
                <a:latin typeface="Arial" charset="0"/>
                <a:cs typeface="Arial" charset="0"/>
              </a:rPr>
              <a:t>GPS  </a:t>
            </a:r>
          </a:p>
          <a:p>
            <a:pPr algn="r" rtl="1">
              <a:lnSpc>
                <a:spcPct val="90000"/>
              </a:lnSpc>
              <a:buClr>
                <a:srgbClr val="00FFFF"/>
              </a:buClr>
              <a:buSzPct val="85000"/>
              <a:buFont typeface="Wingdings" pitchFamily="2" charset="2"/>
              <a:buChar char="ü"/>
            </a:pPr>
            <a:r>
              <a:rPr lang="he-IL" b="1" smtClean="0">
                <a:solidFill>
                  <a:schemeClr val="accent1"/>
                </a:solidFill>
                <a:latin typeface="Arial" charset="0"/>
                <a:cs typeface="Arial" charset="0"/>
              </a:rPr>
              <a:t>  כסף</a:t>
            </a:r>
          </a:p>
          <a:p>
            <a:pPr algn="r" rtl="1">
              <a:lnSpc>
                <a:spcPct val="90000"/>
              </a:lnSpc>
              <a:buFont typeface="Arial" charset="0"/>
              <a:buNone/>
            </a:pPr>
            <a:endParaRPr lang="en-US" b="1" smtClean="0">
              <a:solidFill>
                <a:schemeClr val="accent1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8229600" cy="1143000"/>
          </a:xfrm>
        </p:spPr>
        <p:txBody>
          <a:bodyPr/>
          <a:lstStyle/>
          <a:p>
            <a:r>
              <a:rPr lang="he-IL" sz="54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ולחשוב:</a:t>
            </a:r>
            <a:endParaRPr lang="en-US" sz="5400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103" name="WordArt 7"/>
          <p:cNvSpPr>
            <a:spLocks noChangeArrowheads="1" noChangeShapeType="1" noTextEdit="1"/>
          </p:cNvSpPr>
          <p:nvPr/>
        </p:nvSpPr>
        <p:spPr bwMode="auto">
          <a:xfrm>
            <a:off x="2133600" y="3124200"/>
            <a:ext cx="50292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000082"/>
                    </a:gs>
                    <a:gs pos="15000">
                      <a:srgbClr val="66008F"/>
                    </a:gs>
                    <a:gs pos="32499">
                      <a:srgbClr val="BA0066"/>
                    </a:gs>
                    <a:gs pos="45000">
                      <a:srgbClr val="FF0000"/>
                    </a:gs>
                    <a:gs pos="50000">
                      <a:srgbClr val="FF8200"/>
                    </a:gs>
                    <a:gs pos="55001">
                      <a:srgbClr val="FF0000"/>
                    </a:gs>
                    <a:gs pos="67501">
                      <a:srgbClr val="BA0066"/>
                    </a:gs>
                    <a:gs pos="85000">
                      <a:srgbClr val="66008F"/>
                    </a:gs>
                    <a:gs pos="100000">
                      <a:srgbClr val="000082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"נזרום בסבבה!"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000082"/>
                  </a:gs>
                  <a:gs pos="15000">
                    <a:srgbClr val="66008F"/>
                  </a:gs>
                  <a:gs pos="32499">
                    <a:srgbClr val="BA0066"/>
                  </a:gs>
                  <a:gs pos="45000">
                    <a:srgbClr val="FF0000"/>
                  </a:gs>
                  <a:gs pos="50000">
                    <a:srgbClr val="FF8200"/>
                  </a:gs>
                  <a:gs pos="55001">
                    <a:srgbClr val="FF0000"/>
                  </a:gs>
                  <a:gs pos="67501">
                    <a:srgbClr val="BA0066"/>
                  </a:gs>
                  <a:gs pos="85000">
                    <a:srgbClr val="66008F"/>
                  </a:gs>
                  <a:gs pos="100000">
                    <a:srgbClr val="000082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8" name="Line 18"/>
          <p:cNvSpPr>
            <a:spLocks noChangeShapeType="1"/>
          </p:cNvSpPr>
          <p:nvPr/>
        </p:nvSpPr>
        <p:spPr bwMode="auto">
          <a:xfrm>
            <a:off x="1371600" y="762000"/>
            <a:ext cx="65532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" name="Curved Right Arrow 9"/>
          <p:cNvSpPr/>
          <p:nvPr/>
        </p:nvSpPr>
        <p:spPr>
          <a:xfrm>
            <a:off x="1524000" y="3581400"/>
            <a:ext cx="731838" cy="121602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5126" name="Rectangle 14"/>
          <p:cNvSpPr>
            <a:spLocks noChangeArrowheads="1"/>
          </p:cNvSpPr>
          <p:nvPr/>
        </p:nvSpPr>
        <p:spPr bwMode="auto">
          <a:xfrm>
            <a:off x="2362200" y="3810000"/>
            <a:ext cx="16192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he-IL" sz="4000">
                <a:latin typeface="Franklin Gothic Book" pitchFamily="34" charset="0"/>
                <a:cs typeface="Aharoni" pitchFamily="2" charset="-79"/>
              </a:rPr>
              <a:t> </a:t>
            </a:r>
          </a:p>
          <a:p>
            <a:pPr algn="r" rtl="1"/>
            <a:r>
              <a:rPr lang="he-IL" sz="4000">
                <a:solidFill>
                  <a:srgbClr val="E40059"/>
                </a:solidFill>
                <a:latin typeface="Franklin Gothic Book" pitchFamily="34" charset="0"/>
                <a:cs typeface="Aharoni" pitchFamily="2" charset="-79"/>
              </a:rPr>
              <a:t>   </a:t>
            </a:r>
            <a:endParaRPr lang="en-US" b="1">
              <a:latin typeface="Franklin Gothic Book" pitchFamily="34" charset="0"/>
            </a:endParaRPr>
          </a:p>
        </p:txBody>
      </p:sp>
      <p:sp>
        <p:nvSpPr>
          <p:cNvPr id="5127" name="Rectangle 18"/>
          <p:cNvSpPr>
            <a:spLocks noChangeArrowheads="1"/>
          </p:cNvSpPr>
          <p:nvPr/>
        </p:nvSpPr>
        <p:spPr bwMode="auto">
          <a:xfrm>
            <a:off x="2892425" y="3581400"/>
            <a:ext cx="10414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rtl="1"/>
            <a:r>
              <a:rPr lang="he-IL" sz="4000">
                <a:solidFill>
                  <a:srgbClr val="000000"/>
                </a:solidFill>
                <a:latin typeface="Franklin Gothic Book" pitchFamily="34" charset="0"/>
                <a:cs typeface="Aharoni" pitchFamily="2" charset="-79"/>
              </a:rPr>
              <a:t>      </a:t>
            </a:r>
          </a:p>
          <a:p>
            <a:pPr algn="r" rtl="1"/>
            <a:endParaRPr lang="he-IL" sz="4000">
              <a:solidFill>
                <a:srgbClr val="000000"/>
              </a:solidFill>
              <a:latin typeface="Franklin Gothic Book" pitchFamily="34" charset="0"/>
              <a:cs typeface="Aharoni" pitchFamily="2" charset="-79"/>
            </a:endParaRPr>
          </a:p>
          <a:p>
            <a:pPr algn="r" rtl="1"/>
            <a:r>
              <a:rPr lang="he-IL" sz="4000">
                <a:solidFill>
                  <a:srgbClr val="000000"/>
                </a:solidFill>
                <a:latin typeface="Franklin Gothic Book" pitchFamily="34" charset="0"/>
                <a:cs typeface="Aharoni" pitchFamily="2" charset="-79"/>
              </a:rPr>
              <a:t>     </a:t>
            </a:r>
          </a:p>
        </p:txBody>
      </p:sp>
      <p:sp>
        <p:nvSpPr>
          <p:cNvPr id="11" name="Oval 10"/>
          <p:cNvSpPr/>
          <p:nvPr/>
        </p:nvSpPr>
        <p:spPr>
          <a:xfrm>
            <a:off x="1066800" y="1752600"/>
            <a:ext cx="2362200" cy="1371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he-IL" sz="32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2. אהבה</a:t>
            </a:r>
            <a:endParaRPr lang="en-US" sz="3200" b="1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5129" name="Rectangle 30"/>
          <p:cNvSpPr>
            <a:spLocks noChangeArrowheads="1"/>
          </p:cNvSpPr>
          <p:nvPr/>
        </p:nvSpPr>
        <p:spPr bwMode="auto">
          <a:xfrm>
            <a:off x="4884738" y="5262563"/>
            <a:ext cx="2286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he-IL" sz="3200">
                <a:solidFill>
                  <a:srgbClr val="898989"/>
                </a:solidFill>
                <a:latin typeface="Franklin Gothic Book" pitchFamily="34" charset="0"/>
                <a:cs typeface="Aharoni" pitchFamily="2" charset="-79"/>
              </a:rPr>
              <a:t> 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562600" y="5334000"/>
            <a:ext cx="2133600" cy="1219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/>
            <a:r>
              <a:rPr lang="he-IL" sz="32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3.עוצמה</a:t>
            </a:r>
            <a:endParaRPr lang="en-US" sz="3200" b="1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4" name="Trapezoid 33"/>
          <p:cNvSpPr/>
          <p:nvPr/>
        </p:nvSpPr>
        <p:spPr>
          <a:xfrm>
            <a:off x="1143000" y="5334000"/>
            <a:ext cx="2209800" cy="1143000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he-IL" sz="32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4. משא ומתן</a:t>
            </a:r>
            <a:endParaRPr lang="en-US" sz="3200" b="1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5" name="Quad Arrow 24"/>
          <p:cNvSpPr/>
          <p:nvPr/>
        </p:nvSpPr>
        <p:spPr>
          <a:xfrm>
            <a:off x="3736975" y="3276600"/>
            <a:ext cx="1444625" cy="1216025"/>
          </a:xfrm>
          <a:prstGeom prst="quad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6" name="Curved Left Arrow 25"/>
          <p:cNvSpPr/>
          <p:nvPr/>
        </p:nvSpPr>
        <p:spPr>
          <a:xfrm>
            <a:off x="6934200" y="3505200"/>
            <a:ext cx="731838" cy="121602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5715000" y="1752600"/>
            <a:ext cx="2133600" cy="1447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/>
            <a:r>
              <a:rPr lang="he-IL" sz="36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1.כאב</a:t>
            </a:r>
            <a:endParaRPr lang="en-US" sz="3600" b="1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5137" name="WordArt 17"/>
          <p:cNvSpPr>
            <a:spLocks noChangeArrowheads="1" noChangeShapeType="1" noTextEdit="1"/>
          </p:cNvSpPr>
          <p:nvPr/>
        </p:nvSpPr>
        <p:spPr bwMode="auto">
          <a:xfrm>
            <a:off x="1600200" y="152400"/>
            <a:ext cx="62484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5E9EFF"/>
                    </a:gs>
                    <a:gs pos="20000">
                      <a:srgbClr val="85C2FF"/>
                    </a:gs>
                    <a:gs pos="35000">
                      <a:srgbClr val="C4D6EB"/>
                    </a:gs>
                    <a:gs pos="50000">
                      <a:srgbClr val="FFEBFA"/>
                    </a:gs>
                    <a:gs pos="65000">
                      <a:srgbClr val="C4D6EB"/>
                    </a:gs>
                    <a:gs pos="80001">
                      <a:srgbClr val="85C2FF"/>
                    </a:gs>
                    <a:gs pos="100000">
                      <a:srgbClr val="5E9EFF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השדות בהם מתנהלים מאבקים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5E9EFF"/>
                  </a:gs>
                  <a:gs pos="20000">
                    <a:srgbClr val="85C2FF"/>
                  </a:gs>
                  <a:gs pos="35000">
                    <a:srgbClr val="C4D6EB"/>
                  </a:gs>
                  <a:gs pos="50000">
                    <a:srgbClr val="FFEBFA"/>
                  </a:gs>
                  <a:gs pos="65000">
                    <a:srgbClr val="C4D6EB"/>
                  </a:gs>
                  <a:gs pos="80001">
                    <a:srgbClr val="85C2FF"/>
                  </a:gs>
                  <a:gs pos="100000">
                    <a:srgbClr val="5E9EFF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r>
              <a:rPr lang="he-IL" sz="6000" smtClean="0">
                <a:solidFill>
                  <a:srgbClr val="FF0000"/>
                </a:solidFill>
              </a:rPr>
              <a:t>1. למה</a:t>
            </a:r>
            <a:r>
              <a:rPr lang="he-IL" sz="6000" smtClean="0"/>
              <a:t> </a:t>
            </a:r>
            <a:r>
              <a:rPr lang="he-IL" sz="6000" smtClean="0">
                <a:solidFill>
                  <a:srgbClr val="66FF33"/>
                </a:solidFill>
              </a:rPr>
              <a:t>כאב</a:t>
            </a:r>
            <a:r>
              <a:rPr lang="he-IL" sz="6000" smtClean="0">
                <a:solidFill>
                  <a:srgbClr val="FF0000"/>
                </a:solidFill>
              </a:rPr>
              <a:t>?</a:t>
            </a:r>
            <a:endParaRPr lang="en-US" sz="6000" smtClean="0">
              <a:solidFill>
                <a:srgbClr val="FF0000"/>
              </a:solidFill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120000"/>
              </a:lnSpc>
              <a:buClr>
                <a:srgbClr val="FF0000"/>
              </a:buClr>
              <a:buSzPct val="85000"/>
            </a:pPr>
            <a:r>
              <a:rPr lang="he-IL" sz="40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"זה עניין של חיים או מוות"</a:t>
            </a:r>
          </a:p>
          <a:p>
            <a:pPr algn="r" rtl="1">
              <a:lnSpc>
                <a:spcPct val="120000"/>
              </a:lnSpc>
              <a:buClr>
                <a:srgbClr val="FF0000"/>
              </a:buClr>
              <a:buSzPct val="85000"/>
            </a:pPr>
            <a:r>
              <a:rPr lang="he-IL" sz="40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"ככה אי-אפשר להמשיך"</a:t>
            </a:r>
          </a:p>
          <a:p>
            <a:pPr algn="r" rtl="1">
              <a:lnSpc>
                <a:spcPct val="120000"/>
              </a:lnSpc>
              <a:buClr>
                <a:srgbClr val="FF0000"/>
              </a:buClr>
              <a:buSzPct val="85000"/>
            </a:pPr>
            <a:r>
              <a:rPr lang="he-IL" sz="40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עומק המאמץ כעומק הכאב</a:t>
            </a:r>
          </a:p>
          <a:p>
            <a:pPr algn="r" rtl="1">
              <a:lnSpc>
                <a:spcPct val="120000"/>
              </a:lnSpc>
              <a:buClr>
                <a:srgbClr val="FF0000"/>
              </a:buClr>
              <a:buSzPct val="85000"/>
            </a:pPr>
            <a:r>
              <a:rPr lang="he-IL" sz="40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"אם לא נהיה תלויים זה בזה, נהיה תלויים זה בצד זה".</a:t>
            </a:r>
          </a:p>
          <a:p>
            <a:pPr algn="r" rtl="1">
              <a:lnSpc>
                <a:spcPct val="120000"/>
              </a:lnSpc>
              <a:buClr>
                <a:srgbClr val="FF0000"/>
              </a:buClr>
              <a:buSzPct val="85000"/>
              <a:buFont typeface="Arial" charset="0"/>
              <a:buNone/>
            </a:pPr>
            <a:endParaRPr lang="he-IL" sz="4000" b="1" smtClean="0">
              <a:effectLst>
                <a:outerShdw blurRad="38100" dist="38100" dir="2700000" algn="tl">
                  <a:srgbClr val="FFFFFF"/>
                </a:outerShdw>
              </a:effectLst>
              <a:cs typeface="Arial" charset="0"/>
            </a:endParaRPr>
          </a:p>
          <a:p>
            <a:pPr algn="r" rtl="1">
              <a:lnSpc>
                <a:spcPct val="120000"/>
              </a:lnSpc>
              <a:buClr>
                <a:srgbClr val="FF0000"/>
              </a:buClr>
              <a:buSzPct val="85000"/>
            </a:pPr>
            <a:endParaRPr lang="en-US" sz="4000" b="1" smtClean="0">
              <a:effectLst>
                <a:outerShdw blurRad="38100" dist="38100" dir="2700000" algn="tl">
                  <a:srgbClr val="FFFFFF"/>
                </a:outerShdw>
              </a:effectLst>
              <a:cs typeface="Arial" charset="0"/>
            </a:endParaRPr>
          </a:p>
        </p:txBody>
      </p:sp>
      <p:sp>
        <p:nvSpPr>
          <p:cNvPr id="6150" name="Line 6"/>
          <p:cNvSpPr>
            <a:spLocks noChangeShapeType="1"/>
          </p:cNvSpPr>
          <p:nvPr/>
        </p:nvSpPr>
        <p:spPr bwMode="auto">
          <a:xfrm>
            <a:off x="2743200" y="914400"/>
            <a:ext cx="373380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/>
          <a:lstStyle/>
          <a:p>
            <a:r>
              <a:rPr lang="he-IL" sz="4000" b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2. למה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54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אהבה</a:t>
            </a:r>
            <a:r>
              <a:rPr lang="he-IL" sz="4000" b="1" smtClean="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?</a:t>
            </a:r>
            <a:endParaRPr lang="en-US" sz="4000" b="1" smtClean="0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5" name="Plaque 4"/>
          <p:cNvSpPr>
            <a:spLocks noChangeArrowheads="1"/>
          </p:cNvSpPr>
          <p:nvPr/>
        </p:nvSpPr>
        <p:spPr bwMode="auto">
          <a:xfrm>
            <a:off x="3581400" y="3124200"/>
            <a:ext cx="1676400" cy="1295400"/>
          </a:xfrm>
          <a:prstGeom prst="plaque">
            <a:avLst>
              <a:gd name="adj" fmla="val 16667"/>
            </a:avLst>
          </a:prstGeom>
          <a:solidFill>
            <a:srgbClr val="66FFFF"/>
          </a:solidFill>
          <a:ln w="254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FFFF"/>
            </a:extrusionClr>
          </a:sp3d>
        </p:spPr>
        <p:txBody>
          <a:bodyPr anchor="ctr">
            <a:flatTx/>
          </a:bodyPr>
          <a:lstStyle/>
          <a:p>
            <a:pPr algn="ctr"/>
            <a:r>
              <a:rPr lang="he-IL" sz="32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ranklin Gothic Book" pitchFamily="34" charset="0"/>
                <a:cs typeface="Aharoni" pitchFamily="2" charset="-79"/>
              </a:rPr>
              <a:t>אהבה</a:t>
            </a:r>
            <a:endParaRPr lang="en-US" sz="3200" b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ranklin Gothic Book" pitchFamily="34" charset="0"/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2286000" y="3581400"/>
            <a:ext cx="1219200" cy="3810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5410200" y="3657600"/>
            <a:ext cx="1066800" cy="381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Up Arrow 7"/>
          <p:cNvSpPr/>
          <p:nvPr/>
        </p:nvSpPr>
        <p:spPr>
          <a:xfrm>
            <a:off x="4164013" y="1981200"/>
            <a:ext cx="484187" cy="9779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own Arrow 9"/>
          <p:cNvSpPr/>
          <p:nvPr/>
        </p:nvSpPr>
        <p:spPr>
          <a:xfrm>
            <a:off x="4164013" y="4495800"/>
            <a:ext cx="484187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3276600" y="990600"/>
            <a:ext cx="2133600" cy="914400"/>
          </a:xfrm>
          <a:prstGeom prst="ellipse">
            <a:avLst/>
          </a:prstGeom>
          <a:solidFill>
            <a:srgbClr val="66FFFF"/>
          </a:solidFill>
          <a:ln w="25400" algn="ctr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FFFF"/>
            </a:extrusionClr>
          </a:sp3d>
        </p:spPr>
        <p:txBody>
          <a:bodyPr anchor="ctr">
            <a:flatTx/>
          </a:bodyPr>
          <a:lstStyle/>
          <a:p>
            <a:pPr algn="ctr"/>
            <a:r>
              <a:rPr lang="he-IL" sz="24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סולידריות</a:t>
            </a:r>
            <a:endParaRPr lang="en-US" sz="2400" b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6858000" y="3429000"/>
            <a:ext cx="1143000" cy="914400"/>
          </a:xfrm>
          <a:prstGeom prst="rect">
            <a:avLst/>
          </a:prstGeom>
          <a:solidFill>
            <a:srgbClr val="66FFFF"/>
          </a:solidFill>
          <a:ln w="254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FFFF"/>
            </a:extrusionClr>
          </a:sp3d>
        </p:spPr>
        <p:txBody>
          <a:bodyPr anchor="ctr">
            <a:flatTx/>
          </a:bodyPr>
          <a:lstStyle/>
          <a:p>
            <a:pPr algn="ctr"/>
            <a:r>
              <a:rPr lang="he-IL" sz="24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הבנת האחר</a:t>
            </a:r>
            <a:endParaRPr lang="en-US" sz="2400" b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457200" y="2895600"/>
            <a:ext cx="1447800" cy="1752600"/>
          </a:xfrm>
          <a:prstGeom prst="ellipse">
            <a:avLst/>
          </a:prstGeom>
          <a:solidFill>
            <a:srgbClr val="66FFFF"/>
          </a:solidFill>
          <a:ln w="25400" algn="ctr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FFFF"/>
            </a:extrusionClr>
          </a:sp3d>
        </p:spPr>
        <p:txBody>
          <a:bodyPr anchor="ctr">
            <a:flatTx/>
          </a:bodyPr>
          <a:lstStyle/>
          <a:p>
            <a:pPr algn="ctr"/>
            <a:r>
              <a:rPr lang="he-IL" sz="24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ערבות הדדית</a:t>
            </a:r>
            <a:endParaRPr lang="en-US" sz="2400" b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" name="Snip Same Side Corner Rectangle 16"/>
          <p:cNvSpPr>
            <a:spLocks noChangeArrowheads="1"/>
          </p:cNvSpPr>
          <p:nvPr/>
        </p:nvSpPr>
        <p:spPr bwMode="auto">
          <a:xfrm>
            <a:off x="5943600" y="1752600"/>
            <a:ext cx="1524000" cy="990600"/>
          </a:xfrm>
          <a:custGeom>
            <a:avLst/>
            <a:gdLst>
              <a:gd name="T0" fmla="*/ 1219200 w 1219200"/>
              <a:gd name="T1" fmla="*/ 495300 h 990600"/>
              <a:gd name="T2" fmla="*/ 609600 w 1219200"/>
              <a:gd name="T3" fmla="*/ 990600 h 990600"/>
              <a:gd name="T4" fmla="*/ 0 w 1219200"/>
              <a:gd name="T5" fmla="*/ 495300 h 990600"/>
              <a:gd name="T6" fmla="*/ 609600 w 1219200"/>
              <a:gd name="T7" fmla="*/ 0 h 990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82552 w 1219200"/>
              <a:gd name="T13" fmla="*/ 82552 h 990600"/>
              <a:gd name="T14" fmla="*/ 1136648 w 1219200"/>
              <a:gd name="T15" fmla="*/ 990600 h 990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19200" h="990600">
                <a:moveTo>
                  <a:pt x="165103" y="0"/>
                </a:moveTo>
                <a:lnTo>
                  <a:pt x="1054097" y="0"/>
                </a:lnTo>
                <a:lnTo>
                  <a:pt x="1219200" y="165103"/>
                </a:lnTo>
                <a:lnTo>
                  <a:pt x="1219200" y="990600"/>
                </a:lnTo>
                <a:lnTo>
                  <a:pt x="0" y="990600"/>
                </a:lnTo>
                <a:lnTo>
                  <a:pt x="0" y="165103"/>
                </a:lnTo>
                <a:close/>
              </a:path>
            </a:pathLst>
          </a:custGeom>
          <a:solidFill>
            <a:srgbClr val="66FFFF"/>
          </a:solidFill>
          <a:ln w="25400" algn="ctr">
            <a:solidFill>
              <a:srgbClr val="BC2665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he-IL" sz="24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פעולה</a:t>
            </a:r>
          </a:p>
          <a:p>
            <a:pPr algn="ctr"/>
            <a:r>
              <a:rPr lang="he-IL" sz="24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משותפת</a:t>
            </a:r>
            <a:endParaRPr lang="en-US" sz="2400" b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Snip Same Side Corner Rectangle 17"/>
          <p:cNvSpPr>
            <a:spLocks noChangeArrowheads="1"/>
          </p:cNvSpPr>
          <p:nvPr/>
        </p:nvSpPr>
        <p:spPr bwMode="auto">
          <a:xfrm>
            <a:off x="1524000" y="1828800"/>
            <a:ext cx="1371600" cy="838200"/>
          </a:xfrm>
          <a:custGeom>
            <a:avLst/>
            <a:gdLst>
              <a:gd name="T0" fmla="*/ 1371600 w 1371600"/>
              <a:gd name="T1" fmla="*/ 419100 h 838200"/>
              <a:gd name="T2" fmla="*/ 685800 w 1371600"/>
              <a:gd name="T3" fmla="*/ 838200 h 838200"/>
              <a:gd name="T4" fmla="*/ 0 w 1371600"/>
              <a:gd name="T5" fmla="*/ 419100 h 838200"/>
              <a:gd name="T6" fmla="*/ 685800 w 1371600"/>
              <a:gd name="T7" fmla="*/ 0 h 8382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69851 w 1371600"/>
              <a:gd name="T13" fmla="*/ 69851 h 838200"/>
              <a:gd name="T14" fmla="*/ 1301749 w 1371600"/>
              <a:gd name="T15" fmla="*/ 838200 h 8382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71600" h="838200">
                <a:moveTo>
                  <a:pt x="139703" y="0"/>
                </a:moveTo>
                <a:lnTo>
                  <a:pt x="1231897" y="0"/>
                </a:lnTo>
                <a:lnTo>
                  <a:pt x="1371600" y="139703"/>
                </a:lnTo>
                <a:lnTo>
                  <a:pt x="1371600" y="838200"/>
                </a:lnTo>
                <a:lnTo>
                  <a:pt x="0" y="838200"/>
                </a:lnTo>
                <a:lnTo>
                  <a:pt x="0" y="139703"/>
                </a:lnTo>
                <a:close/>
              </a:path>
            </a:pathLst>
          </a:custGeom>
          <a:solidFill>
            <a:srgbClr val="66FFFF"/>
          </a:solidFill>
          <a:ln w="25400" algn="ctr">
            <a:solidFill>
              <a:srgbClr val="BC2665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he-IL" sz="24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שיתוף פעולה</a:t>
            </a:r>
            <a:endParaRPr lang="en-US" sz="2400" b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" name="Snip Same Side Corner Rectangle 18"/>
          <p:cNvSpPr>
            <a:spLocks noChangeArrowheads="1"/>
          </p:cNvSpPr>
          <p:nvPr/>
        </p:nvSpPr>
        <p:spPr bwMode="auto">
          <a:xfrm>
            <a:off x="1447800" y="4953000"/>
            <a:ext cx="1371600" cy="990600"/>
          </a:xfrm>
          <a:custGeom>
            <a:avLst/>
            <a:gdLst>
              <a:gd name="T0" fmla="*/ 1371600 w 1371600"/>
              <a:gd name="T1" fmla="*/ 495300 h 990600"/>
              <a:gd name="T2" fmla="*/ 685800 w 1371600"/>
              <a:gd name="T3" fmla="*/ 990600 h 990600"/>
              <a:gd name="T4" fmla="*/ 0 w 1371600"/>
              <a:gd name="T5" fmla="*/ 495300 h 990600"/>
              <a:gd name="T6" fmla="*/ 685800 w 1371600"/>
              <a:gd name="T7" fmla="*/ 0 h 990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82552 w 1371600"/>
              <a:gd name="T13" fmla="*/ 82552 h 990600"/>
              <a:gd name="T14" fmla="*/ 1289048 w 1371600"/>
              <a:gd name="T15" fmla="*/ 990600 h 990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71600" h="990600">
                <a:moveTo>
                  <a:pt x="165103" y="0"/>
                </a:moveTo>
                <a:lnTo>
                  <a:pt x="1206497" y="0"/>
                </a:lnTo>
                <a:lnTo>
                  <a:pt x="1371600" y="165103"/>
                </a:lnTo>
                <a:lnTo>
                  <a:pt x="1371600" y="990600"/>
                </a:lnTo>
                <a:lnTo>
                  <a:pt x="0" y="990600"/>
                </a:lnTo>
                <a:lnTo>
                  <a:pt x="0" y="165103"/>
                </a:lnTo>
                <a:close/>
              </a:path>
            </a:pathLst>
          </a:custGeom>
          <a:solidFill>
            <a:srgbClr val="66FFFF"/>
          </a:solidFill>
          <a:ln w="25400" algn="ctr">
            <a:solidFill>
              <a:srgbClr val="BC2665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he-IL" sz="24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חיבורים</a:t>
            </a:r>
            <a:endParaRPr lang="en-US" sz="2400" b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0" name="Snip Same Side Corner Rectangle 19"/>
          <p:cNvSpPr>
            <a:spLocks noChangeArrowheads="1"/>
          </p:cNvSpPr>
          <p:nvPr/>
        </p:nvSpPr>
        <p:spPr bwMode="auto">
          <a:xfrm>
            <a:off x="6019800" y="5029200"/>
            <a:ext cx="1600200" cy="1143000"/>
          </a:xfrm>
          <a:custGeom>
            <a:avLst/>
            <a:gdLst>
              <a:gd name="T0" fmla="*/ 1600200 w 1600200"/>
              <a:gd name="T1" fmla="*/ 571500 h 1143000"/>
              <a:gd name="T2" fmla="*/ 800100 w 1600200"/>
              <a:gd name="T3" fmla="*/ 1143000 h 1143000"/>
              <a:gd name="T4" fmla="*/ 0 w 1600200"/>
              <a:gd name="T5" fmla="*/ 571500 h 1143000"/>
              <a:gd name="T6" fmla="*/ 800100 w 1600200"/>
              <a:gd name="T7" fmla="*/ 0 h 11430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95252 w 1600200"/>
              <a:gd name="T13" fmla="*/ 95252 h 1143000"/>
              <a:gd name="T14" fmla="*/ 1504948 w 1600200"/>
              <a:gd name="T15" fmla="*/ 1142999 h 1143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00200" h="1143000">
                <a:moveTo>
                  <a:pt x="190504" y="0"/>
                </a:moveTo>
                <a:lnTo>
                  <a:pt x="1409696" y="0"/>
                </a:lnTo>
                <a:lnTo>
                  <a:pt x="1600200" y="190504"/>
                </a:lnTo>
                <a:lnTo>
                  <a:pt x="1600200" y="1143000"/>
                </a:lnTo>
                <a:lnTo>
                  <a:pt x="0" y="1143000"/>
                </a:lnTo>
                <a:lnTo>
                  <a:pt x="0" y="190504"/>
                </a:lnTo>
                <a:close/>
              </a:path>
            </a:pathLst>
          </a:custGeom>
          <a:solidFill>
            <a:srgbClr val="66FFFF"/>
          </a:solidFill>
          <a:ln w="25400" algn="ctr">
            <a:solidFill>
              <a:srgbClr val="BC2665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he-IL" sz="24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'יריבים'-</a:t>
            </a:r>
          </a:p>
          <a:p>
            <a:pPr algn="ctr"/>
            <a:r>
              <a:rPr lang="he-IL" sz="24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לא 'אויבים'</a:t>
            </a:r>
            <a:endParaRPr lang="en-US" sz="2400" b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" name="Flowchart: Alternate Process 23"/>
          <p:cNvSpPr>
            <a:spLocks noChangeArrowheads="1"/>
          </p:cNvSpPr>
          <p:nvPr/>
        </p:nvSpPr>
        <p:spPr bwMode="auto">
          <a:xfrm>
            <a:off x="3657600" y="5562600"/>
            <a:ext cx="1524000" cy="1219200"/>
          </a:xfrm>
          <a:prstGeom prst="flowChartAlternateProcess">
            <a:avLst/>
          </a:prstGeom>
          <a:solidFill>
            <a:srgbClr val="66FFFF"/>
          </a:solidFill>
          <a:ln w="25400" algn="ctr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FFFF"/>
            </a:extrusionClr>
          </a:sp3d>
        </p:spPr>
        <p:txBody>
          <a:bodyPr anchor="ctr">
            <a:flatTx/>
          </a:bodyPr>
          <a:lstStyle/>
          <a:p>
            <a:pPr algn="ctr"/>
            <a:r>
              <a:rPr lang="he-IL" sz="24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סיוע הדדי</a:t>
            </a:r>
            <a:endParaRPr lang="en-US" sz="2400" b="1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188" name="Line 20"/>
          <p:cNvSpPr>
            <a:spLocks noChangeShapeType="1"/>
          </p:cNvSpPr>
          <p:nvPr/>
        </p:nvSpPr>
        <p:spPr bwMode="auto">
          <a:xfrm>
            <a:off x="2514600" y="762000"/>
            <a:ext cx="396240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Clr>
                <a:srgbClr val="FF3300"/>
              </a:buClr>
              <a:buSzPct val="80000"/>
              <a:buFont typeface="Wingdings" pitchFamily="2" charset="2"/>
              <a:buChar char="v"/>
            </a:pPr>
            <a:r>
              <a:rPr lang="he-IL" sz="28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כי המצב הקיים משרת אינטרסים גדולים ומגוונים של בעלי -עניין</a:t>
            </a:r>
          </a:p>
          <a:p>
            <a:pPr algn="r" rtl="1">
              <a:buClr>
                <a:srgbClr val="FF3300"/>
              </a:buClr>
              <a:buSzPct val="80000"/>
              <a:buFont typeface="Wingdings" pitchFamily="2" charset="2"/>
              <a:buChar char="v"/>
            </a:pPr>
            <a:r>
              <a:rPr lang="he-IL" sz="28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כי הם הופכים את</a:t>
            </a:r>
            <a:r>
              <a:rPr lang="he-IL" sz="28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28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עוצמתם לכוח של</a:t>
            </a:r>
            <a:r>
              <a:rPr lang="he-IL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28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כפיה ושליטה</a:t>
            </a:r>
          </a:p>
          <a:p>
            <a:pPr algn="r" rtl="1">
              <a:buClr>
                <a:srgbClr val="FF3300"/>
              </a:buClr>
              <a:buSzPct val="80000"/>
              <a:buFont typeface="Wingdings" pitchFamily="2" charset="2"/>
              <a:buChar char="v"/>
            </a:pPr>
            <a:r>
              <a:rPr lang="he-IL" sz="28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יחסי הכוח</a:t>
            </a:r>
            <a:r>
              <a:rPr lang="he-IL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28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הם, בשלב זה ,לטובתם</a:t>
            </a:r>
          </a:p>
          <a:p>
            <a:pPr algn="r" rtl="1">
              <a:buClr>
                <a:srgbClr val="FF3300"/>
              </a:buClr>
              <a:buSzPct val="80000"/>
              <a:buFont typeface="Wingdings" pitchFamily="2" charset="2"/>
              <a:buChar char="v"/>
            </a:pPr>
            <a:r>
              <a:rPr lang="he-IL" sz="28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כי בידם השליטה</a:t>
            </a:r>
            <a:r>
              <a:rPr lang="he-IL" sz="28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במבני העוצמה </a:t>
            </a:r>
            <a:r>
              <a:rPr lang="he-IL" sz="28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(שלטוניים , כלכליים, תקשורתיים וכו').</a:t>
            </a:r>
          </a:p>
          <a:p>
            <a:pPr algn="r" rtl="1">
              <a:buClr>
                <a:srgbClr val="FF3300"/>
              </a:buClr>
              <a:buSzPct val="80000"/>
              <a:buFont typeface="Wingdings" pitchFamily="2" charset="2"/>
              <a:buChar char="v"/>
            </a:pPr>
            <a:r>
              <a:rPr lang="he-IL" sz="28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כי הם שולטים</a:t>
            </a:r>
            <a:r>
              <a:rPr lang="he-IL" sz="28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בתהליכי העוצמה</a:t>
            </a:r>
          </a:p>
          <a:p>
            <a:pPr algn="r" rtl="1">
              <a:buClr>
                <a:srgbClr val="FF3300"/>
              </a:buClr>
              <a:buSzPct val="80000"/>
              <a:buFont typeface="Wingdings" pitchFamily="2" charset="2"/>
              <a:buChar char="v"/>
            </a:pPr>
            <a:r>
              <a:rPr lang="he-IL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כי בידם הכוח להפחיד ולפתות</a:t>
            </a:r>
          </a:p>
          <a:p>
            <a:pPr algn="r" rtl="1">
              <a:buClr>
                <a:srgbClr val="FF3300"/>
              </a:buClr>
              <a:buSzPct val="80000"/>
              <a:buFont typeface="Wingdings" pitchFamily="2" charset="2"/>
              <a:buChar char="v"/>
            </a:pPr>
            <a:r>
              <a:rPr lang="he-IL" sz="28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כי בכוחם לעשות</a:t>
            </a:r>
            <a:r>
              <a:rPr lang="he-IL" sz="28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28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'הפרד</a:t>
            </a:r>
            <a:r>
              <a:rPr lang="he-IL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ומשול'</a:t>
            </a:r>
            <a:endParaRPr lang="en-US" sz="2800" smtClean="0">
              <a:latin typeface="Arial" charset="0"/>
              <a:cs typeface="Arial" charset="0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2743200" y="76200"/>
            <a:ext cx="37131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e-IL" sz="4400" b="1">
                <a:solidFill>
                  <a:srgbClr val="FF0000"/>
                </a:solidFill>
              </a:rPr>
              <a:t>3. למה עוצמה</a:t>
            </a:r>
            <a:r>
              <a:rPr lang="he-IL" sz="4400" b="1">
                <a:solidFill>
                  <a:srgbClr val="FF3300"/>
                </a:solidFill>
              </a:rPr>
              <a:t>?</a:t>
            </a:r>
            <a:endParaRPr lang="en-US" sz="4400" b="1">
              <a:solidFill>
                <a:srgbClr val="FF3300"/>
              </a:solidFill>
            </a:endParaRP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1752600" y="5759450"/>
            <a:ext cx="5334000" cy="946150"/>
          </a:xfrm>
          <a:prstGeom prst="rect">
            <a:avLst/>
          </a:prstGeom>
          <a:solidFill>
            <a:srgbClr val="66FF33"/>
          </a:solidFill>
          <a:ln w="9525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FF33"/>
            </a:extrusionClr>
          </a:sp3d>
        </p:spPr>
        <p:txBody>
          <a:bodyPr>
            <a:spAutoFit/>
            <a:flatTx/>
          </a:bodyPr>
          <a:lstStyle/>
          <a:p>
            <a:pPr lvl="1" algn="ctr" rtl="1"/>
            <a:r>
              <a:rPr lang="he-IL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הם לא יוותרו מרצון על עוצמתם</a:t>
            </a:r>
          </a:p>
          <a:p>
            <a:pPr lvl="1" algn="ctr" rtl="1"/>
            <a:r>
              <a:rPr lang="he-IL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גם אם נבקש זאת בנימוס!</a:t>
            </a:r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2819400" y="685800"/>
            <a:ext cx="350520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2D722-D28E-4E81-9534-460D8DF3F433}" type="slidenum">
              <a:rPr lang="he-IL"/>
              <a:pPr/>
              <a:t>8</a:t>
            </a:fld>
            <a:endParaRPr lang="en-US"/>
          </a:p>
        </p:txBody>
      </p:sp>
      <p:sp>
        <p:nvSpPr>
          <p:cNvPr id="9222" name="WordArt 6"/>
          <p:cNvSpPr>
            <a:spLocks noChangeArrowheads="1" noChangeShapeType="1" noTextEdit="1"/>
          </p:cNvSpPr>
          <p:nvPr/>
        </p:nvSpPr>
        <p:spPr bwMode="auto">
          <a:xfrm>
            <a:off x="457200" y="228600"/>
            <a:ext cx="82867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לא הצדק מכריע במאבקים כי אם הכוח והעוצמה</a:t>
            </a:r>
            <a:endParaRPr lang="en-US" sz="3600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CCCCFF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CCCCFF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  <p:pic>
        <p:nvPicPr>
          <p:cNvPr id="5" name="Content Placeholder 4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00200"/>
            <a:ext cx="8267700" cy="453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4" name="Line 8"/>
          <p:cNvSpPr>
            <a:spLocks noChangeShapeType="1"/>
          </p:cNvSpPr>
          <p:nvPr/>
        </p:nvSpPr>
        <p:spPr bwMode="auto">
          <a:xfrm>
            <a:off x="381000" y="838200"/>
            <a:ext cx="8382000" cy="0"/>
          </a:xfrm>
          <a:prstGeom prst="line">
            <a:avLst/>
          </a:prstGeom>
          <a:noFill/>
          <a:ln w="9525">
            <a:solidFill>
              <a:srgbClr val="CC66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8" name="Line 8"/>
          <p:cNvSpPr>
            <a:spLocks noChangeShapeType="1"/>
          </p:cNvSpPr>
          <p:nvPr/>
        </p:nvSpPr>
        <p:spPr bwMode="auto">
          <a:xfrm>
            <a:off x="2362200" y="990600"/>
            <a:ext cx="502920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05000"/>
              </a:lnSpc>
              <a:buFont typeface="Arial" charset="0"/>
              <a:buNone/>
            </a:pPr>
            <a:r>
              <a:rPr lang="he-IL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כי לפתרון בעיות מורכבות נדרש  ייצוג רחב של אינטרסים וכוחות, לשם:</a:t>
            </a:r>
            <a:r>
              <a:rPr 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he-IL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r" rtl="1">
              <a:lnSpc>
                <a:spcPct val="105000"/>
              </a:lnSpc>
              <a:buClr>
                <a:srgbClr val="FF3300"/>
              </a:buClr>
              <a:buSzPct val="80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שילוב ומיצוי של כוחות ומשאבים</a:t>
            </a:r>
          </a:p>
          <a:p>
            <a:pPr algn="r" rtl="1">
              <a:lnSpc>
                <a:spcPct val="105000"/>
              </a:lnSpc>
              <a:buClr>
                <a:srgbClr val="FF3300"/>
              </a:buClr>
              <a:buSzPct val="80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בניית מחוייבות ל"בוקר המחרת" המשותף</a:t>
            </a:r>
          </a:p>
          <a:p>
            <a:pPr algn="r" rtl="1">
              <a:lnSpc>
                <a:spcPct val="105000"/>
              </a:lnSpc>
              <a:buClr>
                <a:srgbClr val="FF3300"/>
              </a:buClr>
              <a:buSzPct val="80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צמצום קונפליקטים</a:t>
            </a:r>
          </a:p>
          <a:p>
            <a:pPr algn="r" rtl="1">
              <a:lnSpc>
                <a:spcPct val="105000"/>
              </a:lnSpc>
              <a:buClr>
                <a:srgbClr val="FF3300"/>
              </a:buClr>
              <a:buSzPct val="80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צמצום  נזקים הדדיים</a:t>
            </a:r>
          </a:p>
          <a:p>
            <a:pPr algn="r" rtl="1">
              <a:lnSpc>
                <a:spcPct val="105000"/>
              </a:lnSpc>
              <a:buClr>
                <a:srgbClr val="FF3300"/>
              </a:buClr>
              <a:buSzPct val="80000"/>
              <a:buFont typeface="Wingdings" pitchFamily="2" charset="2"/>
              <a:buChar char="§"/>
            </a:pPr>
            <a:endParaRPr lang="he-IL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>
              <a:lnSpc>
                <a:spcPct val="105000"/>
              </a:lnSpc>
              <a:buClr>
                <a:srgbClr val="FF3300"/>
              </a:buClr>
              <a:buSzPct val="80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דוגמאות:  הסכם עובדי הקבלן, השלום בדרום אפריקה</a:t>
            </a:r>
            <a:endParaRPr lang="en-US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2209800" y="304800"/>
            <a:ext cx="511333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e-IL" sz="48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4. למה</a:t>
            </a:r>
            <a:r>
              <a:rPr lang="he-IL" sz="4800" b="1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he-IL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משא ומתן </a:t>
            </a:r>
            <a:r>
              <a:rPr lang="he-IL" sz="48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?</a:t>
            </a:r>
            <a:endParaRPr lang="en-US" sz="4800" b="1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own Arrow 14"/>
          <p:cNvSpPr>
            <a:spLocks noChangeArrowheads="1"/>
          </p:cNvSpPr>
          <p:nvPr/>
        </p:nvSpPr>
        <p:spPr bwMode="auto">
          <a:xfrm>
            <a:off x="6781800" y="3429000"/>
            <a:ext cx="484188" cy="977900"/>
          </a:xfrm>
          <a:prstGeom prst="downArrow">
            <a:avLst>
              <a:gd name="adj1" fmla="val 50000"/>
              <a:gd name="adj2" fmla="val 50024"/>
            </a:avLst>
          </a:prstGeom>
          <a:solidFill>
            <a:srgbClr val="FF3300"/>
          </a:solidFill>
          <a:ln w="25400" algn="ctr">
            <a:solidFill>
              <a:srgbClr val="BC2665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6" name="Down Arrow 15"/>
          <p:cNvSpPr>
            <a:spLocks noChangeArrowheads="1"/>
          </p:cNvSpPr>
          <p:nvPr/>
        </p:nvSpPr>
        <p:spPr bwMode="auto">
          <a:xfrm>
            <a:off x="2265363" y="3352800"/>
            <a:ext cx="504825" cy="977900"/>
          </a:xfrm>
          <a:prstGeom prst="downArrow">
            <a:avLst>
              <a:gd name="adj1" fmla="val 50000"/>
              <a:gd name="adj2" fmla="val 47979"/>
            </a:avLst>
          </a:prstGeom>
          <a:solidFill>
            <a:srgbClr val="FF3300"/>
          </a:solidFill>
          <a:ln w="25400" algn="ctr">
            <a:solidFill>
              <a:srgbClr val="BC2665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5562600" y="4800600"/>
            <a:ext cx="2895600" cy="990600"/>
          </a:xfrm>
          <a:prstGeom prst="ellipse">
            <a:avLst/>
          </a:prstGeom>
          <a:solidFill>
            <a:srgbClr val="FF3300"/>
          </a:solidFill>
          <a:ln w="25400" algn="ctr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00"/>
            </a:extrusionClr>
          </a:sp3d>
        </p:spPr>
        <p:txBody>
          <a:bodyPr anchor="ctr">
            <a:flatTx/>
          </a:bodyPr>
          <a:lstStyle/>
          <a:p>
            <a:pPr algn="ctr"/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ranklin Gothic Book" pitchFamily="34" charset="0"/>
                <a:cs typeface="Aharoni" pitchFamily="2" charset="-79"/>
              </a:rPr>
              <a:t>סנטימנטליות רופסת</a:t>
            </a:r>
            <a:endParaRPr lang="en-U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ranklin Gothic Book" pitchFamily="34" charset="0"/>
            </a:endParaRP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1143000" y="4800600"/>
            <a:ext cx="2743200" cy="990600"/>
          </a:xfrm>
          <a:prstGeom prst="ellipse">
            <a:avLst/>
          </a:prstGeom>
          <a:solidFill>
            <a:srgbClr val="FF3300"/>
          </a:solidFill>
          <a:ln w="25400" algn="ctr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00"/>
            </a:extrusionClr>
          </a:sp3d>
        </p:spPr>
        <p:txBody>
          <a:bodyPr anchor="ctr">
            <a:flatTx/>
          </a:bodyPr>
          <a:lstStyle/>
          <a:p>
            <a:pPr algn="ctr"/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Franklin Gothic Book" pitchFamily="34" charset="0"/>
                <a:cs typeface="Aharoni" pitchFamily="2" charset="-79"/>
              </a:rPr>
              <a:t>כוחנות דורסנית</a:t>
            </a:r>
            <a:endParaRPr lang="en-U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Franklin Gothic Book" pitchFamily="34" charset="0"/>
            </a:endParaRPr>
          </a:p>
        </p:txBody>
      </p:sp>
      <p:sp>
        <p:nvSpPr>
          <p:cNvPr id="11275" name="WordArt 11"/>
          <p:cNvSpPr>
            <a:spLocks noChangeArrowheads="1" noChangeShapeType="1" noTextEdit="1"/>
          </p:cNvSpPr>
          <p:nvPr/>
        </p:nvSpPr>
        <p:spPr bwMode="auto">
          <a:xfrm>
            <a:off x="238125" y="381000"/>
            <a:ext cx="86677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כאב,אהבה, עוצמה ומשא ומתן: </a:t>
            </a:r>
          </a:p>
          <a:p>
            <a:pPr algn="ctr" rtl="1"/>
            <a:r>
              <a:rPr lang="he-IL" sz="3600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 מה יותר חשוב? </a:t>
            </a:r>
            <a:endParaRPr lang="en-US" sz="3600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4D0808"/>
                  </a:gs>
                  <a:gs pos="15000">
                    <a:srgbClr val="FF0300"/>
                  </a:gs>
                  <a:gs pos="27500">
                    <a:srgbClr val="FF7A00"/>
                  </a:gs>
                  <a:gs pos="50000">
                    <a:srgbClr val="FFF200"/>
                  </a:gs>
                  <a:gs pos="72500">
                    <a:srgbClr val="FF7A00"/>
                  </a:gs>
                  <a:gs pos="85000">
                    <a:srgbClr val="FF0300"/>
                  </a:gs>
                  <a:gs pos="100000">
                    <a:srgbClr val="4D0808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5486400" y="2465388"/>
            <a:ext cx="30622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אהבה ללא עוצמה</a:t>
            </a:r>
            <a:endParaRPr lang="en-U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914400" y="2465388"/>
            <a:ext cx="30622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rtl="1">
              <a:spcBef>
                <a:spcPct val="20000"/>
              </a:spcBef>
              <a:buFont typeface="Arial" charset="0"/>
              <a:buNone/>
            </a:pPr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עוצמה ללא אהבה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own Arrow 5"/>
          <p:cNvSpPr>
            <a:spLocks noChangeArrowheads="1"/>
          </p:cNvSpPr>
          <p:nvPr/>
        </p:nvSpPr>
        <p:spPr bwMode="auto">
          <a:xfrm>
            <a:off x="6324600" y="2362200"/>
            <a:ext cx="609600" cy="977900"/>
          </a:xfrm>
          <a:prstGeom prst="downArrow">
            <a:avLst>
              <a:gd name="adj1" fmla="val 50000"/>
              <a:gd name="adj2" fmla="val 39733"/>
            </a:avLst>
          </a:prstGeom>
          <a:solidFill>
            <a:srgbClr val="FF3300"/>
          </a:solidFill>
          <a:ln w="25400" algn="ctr">
            <a:solidFill>
              <a:srgbClr val="BC2665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Down Arrow 6"/>
          <p:cNvSpPr>
            <a:spLocks noChangeArrowheads="1"/>
          </p:cNvSpPr>
          <p:nvPr/>
        </p:nvSpPr>
        <p:spPr bwMode="auto">
          <a:xfrm>
            <a:off x="2362200" y="2514600"/>
            <a:ext cx="609600" cy="990600"/>
          </a:xfrm>
          <a:prstGeom prst="downArrow">
            <a:avLst>
              <a:gd name="adj1" fmla="val 50000"/>
              <a:gd name="adj2" fmla="val 40249"/>
            </a:avLst>
          </a:prstGeom>
          <a:solidFill>
            <a:srgbClr val="FF3300"/>
          </a:solidFill>
          <a:ln w="25400" algn="ctr">
            <a:solidFill>
              <a:srgbClr val="BC2665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4953000" y="4038600"/>
            <a:ext cx="3200400" cy="1600200"/>
          </a:xfrm>
          <a:prstGeom prst="ellipse">
            <a:avLst/>
          </a:prstGeom>
          <a:solidFill>
            <a:srgbClr val="FF3300"/>
          </a:solidFill>
          <a:ln w="25400" algn="ctr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00"/>
            </a:extrusionClr>
          </a:sp3d>
        </p:spPr>
        <p:txBody>
          <a:bodyPr anchor="ctr">
            <a:flatTx/>
          </a:bodyPr>
          <a:lstStyle/>
          <a:p>
            <a:pPr algn="ctr"/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הידברות מן השפה ולחוץ</a:t>
            </a:r>
            <a:endParaRPr lang="en-U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914400" y="4038600"/>
            <a:ext cx="3276600" cy="1600200"/>
          </a:xfrm>
          <a:prstGeom prst="ellipse">
            <a:avLst/>
          </a:prstGeom>
          <a:solidFill>
            <a:srgbClr val="FF3300"/>
          </a:solidFill>
          <a:ln w="25400" algn="ctr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00"/>
            </a:extrusionClr>
          </a:sp3d>
        </p:spPr>
        <p:txBody>
          <a:bodyPr anchor="ctr">
            <a:flatTx/>
          </a:bodyPr>
          <a:lstStyle/>
          <a:p>
            <a:pPr algn="ctr"/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כוחנות וכיפוף ידיים</a:t>
            </a:r>
            <a:endParaRPr lang="en-U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5638800" y="1066800"/>
            <a:ext cx="2087563" cy="107632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00"/>
            </a:extrusionClr>
          </a:sp3d>
        </p:spPr>
        <p:txBody>
          <a:bodyPr wrap="none">
            <a:spAutoFit/>
            <a:flatTx/>
          </a:bodyPr>
          <a:lstStyle/>
          <a:p>
            <a:pPr algn="ctr"/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משא -ומתן </a:t>
            </a:r>
          </a:p>
          <a:p>
            <a:pPr algn="ctr"/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ללא עוצמה</a:t>
            </a:r>
            <a:endParaRPr lang="en-U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300" name="Rectangle 12"/>
          <p:cNvSpPr>
            <a:spLocks noChangeArrowheads="1"/>
          </p:cNvSpPr>
          <p:nvPr/>
        </p:nvSpPr>
        <p:spPr bwMode="auto">
          <a:xfrm>
            <a:off x="1447800" y="1036638"/>
            <a:ext cx="2286000" cy="1173162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00"/>
            </a:extrusionClr>
          </a:sp3d>
        </p:spPr>
        <p:txBody>
          <a:bodyPr>
            <a:spAutoFit/>
            <a:flatTx/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משא –ומתן</a:t>
            </a:r>
          </a:p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ללא אהבה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8"/>
          <p:cNvSpPr>
            <a:spLocks noChangeArrowheads="1"/>
          </p:cNvSpPr>
          <p:nvPr/>
        </p:nvSpPr>
        <p:spPr bwMode="auto">
          <a:xfrm>
            <a:off x="6781800" y="2286000"/>
            <a:ext cx="484188" cy="977900"/>
          </a:xfrm>
          <a:prstGeom prst="downArrow">
            <a:avLst>
              <a:gd name="adj1" fmla="val 50000"/>
              <a:gd name="adj2" fmla="val 50024"/>
            </a:avLst>
          </a:prstGeom>
          <a:solidFill>
            <a:srgbClr val="FF3300"/>
          </a:solidFill>
          <a:ln w="25400" algn="ctr">
            <a:solidFill>
              <a:srgbClr val="BC2665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5715000" y="3429000"/>
            <a:ext cx="2590800" cy="1600200"/>
          </a:xfrm>
          <a:prstGeom prst="ellipse">
            <a:avLst/>
          </a:prstGeom>
          <a:solidFill>
            <a:srgbClr val="FF3300"/>
          </a:solidFill>
          <a:ln w="25400" algn="ctr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00"/>
            </a:extrusionClr>
          </a:sp3d>
        </p:spPr>
        <p:txBody>
          <a:bodyPr anchor="ctr">
            <a:flatTx/>
          </a:bodyPr>
          <a:lstStyle/>
          <a:p>
            <a:pPr algn="ctr"/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זעם</a:t>
            </a:r>
          </a:p>
          <a:p>
            <a:pPr algn="ctr"/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אין-אונים</a:t>
            </a:r>
            <a:endParaRPr lang="en-U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Down Arrow 11"/>
          <p:cNvSpPr>
            <a:spLocks noChangeArrowheads="1"/>
          </p:cNvSpPr>
          <p:nvPr/>
        </p:nvSpPr>
        <p:spPr bwMode="auto">
          <a:xfrm>
            <a:off x="2819400" y="2286000"/>
            <a:ext cx="484188" cy="977900"/>
          </a:xfrm>
          <a:prstGeom prst="downArrow">
            <a:avLst>
              <a:gd name="adj1" fmla="val 50000"/>
              <a:gd name="adj2" fmla="val 50024"/>
            </a:avLst>
          </a:prstGeom>
          <a:solidFill>
            <a:srgbClr val="FF3300"/>
          </a:solidFill>
          <a:ln w="25400" algn="ctr">
            <a:solidFill>
              <a:srgbClr val="BC2665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1828800" y="3429000"/>
            <a:ext cx="2590800" cy="1600200"/>
          </a:xfrm>
          <a:prstGeom prst="ellipse">
            <a:avLst/>
          </a:prstGeom>
          <a:solidFill>
            <a:srgbClr val="FF3300"/>
          </a:solidFill>
          <a:ln w="25400" algn="ctr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3300"/>
            </a:extrusionClr>
          </a:sp3d>
        </p:spPr>
        <p:txBody>
          <a:bodyPr anchor="ctr">
            <a:flatTx/>
          </a:bodyPr>
          <a:lstStyle/>
          <a:p>
            <a:pPr algn="ctr"/>
            <a:r>
              <a:rPr lang="he-IL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אלימות הרסנית</a:t>
            </a:r>
            <a:endParaRPr lang="en-US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5608638" y="1544638"/>
            <a:ext cx="2773362" cy="588962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e-IL" sz="3200" b="1">
                <a:solidFill>
                  <a:srgbClr val="FFFF00"/>
                </a:solidFill>
              </a:rPr>
              <a:t>כאב ללא עוצמה</a:t>
            </a:r>
            <a:endParaRPr lang="en-US" sz="3200" b="1">
              <a:solidFill>
                <a:srgbClr val="FFFF00"/>
              </a:solidFill>
            </a:endParaRPr>
          </a:p>
        </p:txBody>
      </p:sp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1500188" y="1524000"/>
            <a:ext cx="3071812" cy="588963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he-IL" sz="3200" b="1">
                <a:solidFill>
                  <a:srgbClr val="FFFF00"/>
                </a:solidFill>
              </a:rPr>
              <a:t>עוצמה ללא אהבה</a:t>
            </a:r>
            <a:endParaRPr lang="en-US" sz="32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4" name="Line 18"/>
          <p:cNvSpPr>
            <a:spLocks noChangeShapeType="1"/>
          </p:cNvSpPr>
          <p:nvPr/>
        </p:nvSpPr>
        <p:spPr bwMode="auto">
          <a:xfrm>
            <a:off x="1600200" y="533400"/>
            <a:ext cx="61722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" name="Curved Right Arrow 9"/>
          <p:cNvSpPr/>
          <p:nvPr/>
        </p:nvSpPr>
        <p:spPr>
          <a:xfrm>
            <a:off x="1905000" y="3276600"/>
            <a:ext cx="731838" cy="121602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14342" name="Rectangle 14"/>
          <p:cNvSpPr>
            <a:spLocks noChangeArrowheads="1"/>
          </p:cNvSpPr>
          <p:nvPr/>
        </p:nvSpPr>
        <p:spPr bwMode="auto">
          <a:xfrm>
            <a:off x="2362200" y="3810000"/>
            <a:ext cx="16192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he-IL" sz="4000">
                <a:latin typeface="Franklin Gothic Book" pitchFamily="34" charset="0"/>
                <a:cs typeface="Aharoni" pitchFamily="2" charset="-79"/>
              </a:rPr>
              <a:t> </a:t>
            </a:r>
          </a:p>
          <a:p>
            <a:pPr algn="r" rtl="1"/>
            <a:r>
              <a:rPr lang="he-IL" sz="4000">
                <a:solidFill>
                  <a:srgbClr val="E40059"/>
                </a:solidFill>
                <a:latin typeface="Franklin Gothic Book" pitchFamily="34" charset="0"/>
                <a:cs typeface="Aharoni" pitchFamily="2" charset="-79"/>
              </a:rPr>
              <a:t>   </a:t>
            </a:r>
            <a:endParaRPr lang="en-US" b="1">
              <a:latin typeface="Franklin Gothic Book" pitchFamily="34" charset="0"/>
            </a:endParaRPr>
          </a:p>
        </p:txBody>
      </p:sp>
      <p:sp>
        <p:nvSpPr>
          <p:cNvPr id="14343" name="Rectangle 18"/>
          <p:cNvSpPr>
            <a:spLocks noChangeArrowheads="1"/>
          </p:cNvSpPr>
          <p:nvPr/>
        </p:nvSpPr>
        <p:spPr bwMode="auto">
          <a:xfrm>
            <a:off x="2892425" y="3581400"/>
            <a:ext cx="10414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 rtl="1"/>
            <a:r>
              <a:rPr lang="he-IL" sz="4000">
                <a:solidFill>
                  <a:srgbClr val="000000"/>
                </a:solidFill>
                <a:latin typeface="Franklin Gothic Book" pitchFamily="34" charset="0"/>
                <a:cs typeface="Aharoni" pitchFamily="2" charset="-79"/>
              </a:rPr>
              <a:t>      </a:t>
            </a:r>
          </a:p>
          <a:p>
            <a:pPr algn="r" rtl="1"/>
            <a:endParaRPr lang="he-IL" sz="4000">
              <a:solidFill>
                <a:srgbClr val="000000"/>
              </a:solidFill>
              <a:latin typeface="Franklin Gothic Book" pitchFamily="34" charset="0"/>
              <a:cs typeface="Aharoni" pitchFamily="2" charset="-79"/>
            </a:endParaRPr>
          </a:p>
          <a:p>
            <a:pPr algn="r" rtl="1"/>
            <a:r>
              <a:rPr lang="he-IL" sz="4000">
                <a:solidFill>
                  <a:srgbClr val="000000"/>
                </a:solidFill>
                <a:latin typeface="Franklin Gothic Book" pitchFamily="34" charset="0"/>
                <a:cs typeface="Aharoni" pitchFamily="2" charset="-79"/>
              </a:rPr>
              <a:t>     </a:t>
            </a:r>
          </a:p>
        </p:txBody>
      </p:sp>
      <p:sp>
        <p:nvSpPr>
          <p:cNvPr id="11" name="Oval 10"/>
          <p:cNvSpPr/>
          <p:nvPr/>
        </p:nvSpPr>
        <p:spPr>
          <a:xfrm>
            <a:off x="1447800" y="1524000"/>
            <a:ext cx="2514600" cy="1371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he-IL" sz="3200" b="1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2. אהבה</a:t>
            </a:r>
            <a:endParaRPr lang="en-US" sz="3200" b="1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4345" name="Rectangle 30"/>
          <p:cNvSpPr>
            <a:spLocks noChangeArrowheads="1"/>
          </p:cNvSpPr>
          <p:nvPr/>
        </p:nvSpPr>
        <p:spPr bwMode="auto">
          <a:xfrm>
            <a:off x="4884738" y="5262563"/>
            <a:ext cx="2286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he-IL" sz="3200">
                <a:solidFill>
                  <a:srgbClr val="898989"/>
                </a:solidFill>
                <a:latin typeface="Franklin Gothic Book" pitchFamily="34" charset="0"/>
                <a:cs typeface="Aharoni" pitchFamily="2" charset="-79"/>
              </a:rPr>
              <a:t> 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867400" y="4953000"/>
            <a:ext cx="2109788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/>
            <a:r>
              <a:rPr lang="he-IL" sz="3200" b="1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3. עוצמה</a:t>
            </a:r>
            <a:endParaRPr lang="en-US" sz="3200" b="1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4" name="Trapezoid 33"/>
          <p:cNvSpPr/>
          <p:nvPr/>
        </p:nvSpPr>
        <p:spPr>
          <a:xfrm>
            <a:off x="1371600" y="5029200"/>
            <a:ext cx="2743200" cy="990600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he-IL" sz="3200" b="1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4. משא ומתן  </a:t>
            </a:r>
            <a:endParaRPr lang="en-US" sz="3200" b="1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5" name="Quad Arrow 24"/>
          <p:cNvSpPr/>
          <p:nvPr/>
        </p:nvSpPr>
        <p:spPr>
          <a:xfrm>
            <a:off x="3813175" y="3200400"/>
            <a:ext cx="1673225" cy="1216025"/>
          </a:xfrm>
          <a:prstGeom prst="quad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6" name="Curved Left Arrow 25"/>
          <p:cNvSpPr/>
          <p:nvPr/>
        </p:nvSpPr>
        <p:spPr>
          <a:xfrm>
            <a:off x="6629400" y="3200400"/>
            <a:ext cx="731838" cy="121602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5268913" y="1447800"/>
            <a:ext cx="2427287" cy="1447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rtl="1"/>
            <a:r>
              <a:rPr lang="he-IL" sz="3600" b="1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1. כאב</a:t>
            </a:r>
            <a:endParaRPr lang="en-US" sz="3600" b="1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4353" name="WordArt 17"/>
          <p:cNvSpPr>
            <a:spLocks noChangeArrowheads="1" noChangeShapeType="1" noTextEdit="1"/>
          </p:cNvSpPr>
          <p:nvPr/>
        </p:nvSpPr>
        <p:spPr bwMode="auto">
          <a:xfrm>
            <a:off x="1590675" y="76200"/>
            <a:ext cx="596265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5E9EFF"/>
                    </a:gs>
                    <a:gs pos="20000">
                      <a:srgbClr val="85C2FF"/>
                    </a:gs>
                    <a:gs pos="35000">
                      <a:srgbClr val="C4D6EB"/>
                    </a:gs>
                    <a:gs pos="50000">
                      <a:srgbClr val="FFEBFA"/>
                    </a:gs>
                    <a:gs pos="65000">
                      <a:srgbClr val="C4D6EB"/>
                    </a:gs>
                    <a:gs pos="80001">
                      <a:srgbClr val="85C2FF"/>
                    </a:gs>
                    <a:gs pos="100000">
                      <a:srgbClr val="5E9EFF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מסקנה: מאבק חכם דורש שילוב 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5E9EFF"/>
                  </a:gs>
                  <a:gs pos="20000">
                    <a:srgbClr val="85C2FF"/>
                  </a:gs>
                  <a:gs pos="35000">
                    <a:srgbClr val="C4D6EB"/>
                  </a:gs>
                  <a:gs pos="50000">
                    <a:srgbClr val="FFEBFA"/>
                  </a:gs>
                  <a:gs pos="65000">
                    <a:srgbClr val="C4D6EB"/>
                  </a:gs>
                  <a:gs pos="80001">
                    <a:srgbClr val="85C2FF"/>
                  </a:gs>
                  <a:gs pos="100000">
                    <a:srgbClr val="5E9EFF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  </a:t>
            </a:r>
            <a:endParaRPr lang="en-US" smtClean="0"/>
          </a:p>
        </p:txBody>
      </p:sp>
      <p:sp>
        <p:nvSpPr>
          <p:cNvPr id="15366" name="WordArt 6"/>
          <p:cNvSpPr>
            <a:spLocks noChangeArrowheads="1" noChangeShapeType="1" noTextEdit="1"/>
          </p:cNvSpPr>
          <p:nvPr/>
        </p:nvSpPr>
        <p:spPr bwMode="auto">
          <a:xfrm>
            <a:off x="461963" y="2209800"/>
            <a:ext cx="8220075" cy="213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מה משיגים </a:t>
            </a:r>
          </a:p>
          <a:p>
            <a:pPr algn="ctr" rtl="1"/>
            <a:r>
              <a:rPr lang="he-IL" sz="36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בכאב,אהבה, עוצמה ומשא-ומתן?</a:t>
            </a:r>
            <a:endParaRPr lang="en-US" sz="3600" b="1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1. כאב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0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מניע למחויבות ולפעולה</a:t>
            </a:r>
            <a:endParaRPr lang="en-US" sz="4000" b="1" smtClean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3276600"/>
          </a:xfrm>
        </p:spPr>
        <p:txBody>
          <a:bodyPr/>
          <a:lstStyle/>
          <a:p>
            <a:pPr algn="r" rtl="1">
              <a:lnSpc>
                <a:spcPct val="125000"/>
              </a:lnSpc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"השינוי הוא בנפשנו"</a:t>
            </a:r>
          </a:p>
          <a:p>
            <a:pPr algn="r" rtl="1">
              <a:lnSpc>
                <a:spcPct val="125000"/>
              </a:lnSpc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להט לפעולה מתמשכת</a:t>
            </a:r>
          </a:p>
          <a:p>
            <a:pPr algn="r" rtl="1">
              <a:lnSpc>
                <a:spcPct val="125000"/>
              </a:lnSpc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חשדנות  בריאה כלפי פתרונות קלים</a:t>
            </a:r>
          </a:p>
          <a:p>
            <a:pPr algn="r" rtl="1">
              <a:lnSpc>
                <a:spcPct val="125000"/>
              </a:lnSpc>
            </a:pPr>
            <a:r>
              <a:rPr lang="he-IL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הכאב </a:t>
            </a: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מניע המונים;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</a:t>
            </a:r>
            <a:r>
              <a:rPr lang="he-IL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הלהט המוסרי </a:t>
            </a: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מניע מועטים.</a:t>
            </a:r>
          </a:p>
        </p:txBody>
      </p:sp>
      <p:sp>
        <p:nvSpPr>
          <p:cNvPr id="16390" name="Line 6"/>
          <p:cNvSpPr>
            <a:spLocks noChangeShapeType="1"/>
          </p:cNvSpPr>
          <p:nvPr/>
        </p:nvSpPr>
        <p:spPr bwMode="auto">
          <a:xfrm>
            <a:off x="1219200" y="1143000"/>
            <a:ext cx="67818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838200"/>
          </a:xfrm>
        </p:spPr>
        <p:txBody>
          <a:bodyPr/>
          <a:lstStyle/>
          <a:p>
            <a:pPr algn="r" rtl="1"/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0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2.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אהבה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0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בונה חיבורים שבונים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עוצמה</a:t>
            </a:r>
            <a:endParaRPr lang="en-US" sz="4000" b="1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10000"/>
              </a:lnSpc>
              <a:buFont typeface="Arial" charset="0"/>
              <a:buNone/>
            </a:pPr>
            <a:r>
              <a:rPr lang="he-IL" sz="3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א. </a:t>
            </a:r>
            <a:r>
              <a:rPr lang="he-IL" sz="3000" b="1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בתוך התנועה שלנו:</a:t>
            </a:r>
          </a:p>
          <a:p>
            <a:pPr lvl="1" algn="r" rtl="1">
              <a:lnSpc>
                <a:spcPct val="110000"/>
              </a:lnSpc>
              <a:buClr>
                <a:srgbClr val="FF0000"/>
              </a:buClr>
              <a:buSzPct val="75000"/>
              <a:buFont typeface="Wingdings" pitchFamily="2" charset="2"/>
              <a:buChar char="v"/>
            </a:pPr>
            <a:r>
              <a:rPr lang="he-IL" sz="2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סולידריות עם קבוצות מקופחות</a:t>
            </a:r>
          </a:p>
          <a:p>
            <a:pPr lvl="1" algn="r" rtl="1">
              <a:lnSpc>
                <a:spcPct val="110000"/>
              </a:lnSpc>
              <a:buClr>
                <a:srgbClr val="FF0000"/>
              </a:buClr>
              <a:buSzPct val="75000"/>
              <a:buFont typeface="Wingdings" pitchFamily="2" charset="2"/>
              <a:buChar char="v"/>
            </a:pPr>
            <a:r>
              <a:rPr lang="he-IL" sz="2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הבנה וסיוע הדדיים</a:t>
            </a:r>
          </a:p>
          <a:p>
            <a:pPr lvl="1" algn="r" rtl="1">
              <a:lnSpc>
                <a:spcPct val="110000"/>
              </a:lnSpc>
              <a:buClr>
                <a:srgbClr val="FF0000"/>
              </a:buClr>
              <a:buSzPct val="75000"/>
              <a:buFont typeface="Wingdings" pitchFamily="2" charset="2"/>
              <a:buChar char="v"/>
            </a:pPr>
            <a:r>
              <a:rPr lang="he-IL" sz="2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שיתוף / שיתוף-פעולה/  פעולה משותפת</a:t>
            </a:r>
          </a:p>
          <a:p>
            <a:pPr lvl="1" algn="r" rtl="1">
              <a:lnSpc>
                <a:spcPct val="110000"/>
              </a:lnSpc>
              <a:buClr>
                <a:srgbClr val="FF0000"/>
              </a:buClr>
              <a:buSzPct val="75000"/>
              <a:buFont typeface="Wingdings" pitchFamily="2" charset="2"/>
              <a:buChar char="v"/>
            </a:pPr>
            <a:r>
              <a:rPr lang="he-IL" sz="2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קבוצות-מאבק עממיות ("בתי עם") מקומיות ואזוריות</a:t>
            </a:r>
          </a:p>
          <a:p>
            <a:pPr lvl="1" algn="r" rtl="1">
              <a:lnSpc>
                <a:spcPct val="110000"/>
              </a:lnSpc>
              <a:buClr>
                <a:srgbClr val="FF0000"/>
              </a:buClr>
              <a:buSzPct val="75000"/>
              <a:buFont typeface="Wingdings" pitchFamily="2" charset="2"/>
              <a:buChar char="v"/>
            </a:pPr>
            <a:r>
              <a:rPr lang="he-IL" sz="2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ערבות הדדית</a:t>
            </a:r>
          </a:p>
          <a:p>
            <a:pPr lvl="1" algn="r" rtl="1">
              <a:lnSpc>
                <a:spcPct val="110000"/>
              </a:lnSpc>
              <a:buClr>
                <a:srgbClr val="FF0000"/>
              </a:buClr>
              <a:buSzPct val="75000"/>
              <a:buFont typeface="Wingdings" pitchFamily="2" charset="2"/>
              <a:buNone/>
            </a:pPr>
            <a:r>
              <a:rPr lang="he-IL" sz="3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ב. </a:t>
            </a:r>
            <a:r>
              <a:rPr lang="he-IL" sz="3000" b="1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כלפי מי שאינו מעורב:</a:t>
            </a:r>
          </a:p>
          <a:p>
            <a:pPr lvl="1" algn="r" rtl="1">
              <a:lnSpc>
                <a:spcPct val="110000"/>
              </a:lnSpc>
              <a:buClr>
                <a:srgbClr val="FF0000"/>
              </a:buClr>
              <a:buSzPct val="75000"/>
              <a:buFont typeface="Wingdings" pitchFamily="2" charset="2"/>
              <a:buChar char="v"/>
            </a:pPr>
            <a:r>
              <a:rPr lang="he-IL" sz="2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קירוב לבבות</a:t>
            </a:r>
          </a:p>
          <a:p>
            <a:pPr lvl="1" algn="r" rtl="1">
              <a:lnSpc>
                <a:spcPct val="110000"/>
              </a:lnSpc>
              <a:buClr>
                <a:srgbClr val="FF0000"/>
              </a:buClr>
              <a:buSzPct val="75000"/>
              <a:buFont typeface="Wingdings" pitchFamily="2" charset="2"/>
              <a:buChar char="v"/>
            </a:pPr>
            <a:r>
              <a:rPr lang="he-IL" sz="2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גיוס</a:t>
            </a:r>
          </a:p>
          <a:p>
            <a:pPr lvl="1" algn="r" rtl="1">
              <a:lnSpc>
                <a:spcPct val="110000"/>
              </a:lnSpc>
              <a:buClr>
                <a:srgbClr val="FF0000"/>
              </a:buClr>
              <a:buSzPct val="75000"/>
              <a:buFont typeface="Wingdings" pitchFamily="2" charset="2"/>
              <a:buChar char="v"/>
            </a:pPr>
            <a:r>
              <a:rPr lang="he-IL" sz="2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ערבות הדדית </a:t>
            </a:r>
          </a:p>
          <a:p>
            <a:pPr lvl="1" algn="r" rtl="1">
              <a:lnSpc>
                <a:spcPct val="110000"/>
              </a:lnSpc>
              <a:buFont typeface="Arial" charset="0"/>
              <a:buChar char="•"/>
            </a:pPr>
            <a:endParaRPr lang="he-IL" sz="2600" b="1" smtClean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lvl="1" algn="r" rtl="1">
              <a:lnSpc>
                <a:spcPct val="110000"/>
              </a:lnSpc>
              <a:buFont typeface="Wingdings" pitchFamily="2" charset="2"/>
              <a:buChar char="v"/>
            </a:pPr>
            <a:endParaRPr lang="he-IL" sz="2600" b="1" smtClean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>
            <a:off x="762000" y="762000"/>
            <a:ext cx="78486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79438"/>
          </a:xfrm>
        </p:spPr>
        <p:txBody>
          <a:bodyPr/>
          <a:lstStyle/>
          <a:p>
            <a:r>
              <a:rPr lang="he-IL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אהבה</a:t>
            </a:r>
            <a:r>
              <a:rPr lang="he-IL" sz="38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8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בונה חיבורים שבונים</a:t>
            </a:r>
            <a:r>
              <a:rPr lang="he-IL" sz="38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עוצמה</a:t>
            </a:r>
            <a:endParaRPr lang="en-US" sz="38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05000"/>
              </a:lnSpc>
              <a:buFont typeface="Arial" charset="0"/>
              <a:buNone/>
            </a:pP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ג. </a:t>
            </a:r>
            <a:r>
              <a:rPr lang="he-IL" b="1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כלפי היריבים:</a:t>
            </a:r>
          </a:p>
          <a:p>
            <a:pPr algn="r" rtl="1">
              <a:lnSpc>
                <a:spcPct val="105000"/>
              </a:lnSpc>
              <a:buClr>
                <a:srgbClr val="FF0000"/>
              </a:buClr>
              <a:buSzPct val="80000"/>
              <a:buFont typeface="Wingdings" pitchFamily="2" charset="2"/>
              <a:buChar char="v"/>
            </a:pP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בלא שנאה|:</a:t>
            </a:r>
            <a:r>
              <a:rPr lang="en-US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'יריבים' ולא 'אויבים'</a:t>
            </a:r>
          </a:p>
          <a:p>
            <a:pPr algn="r" rtl="1">
              <a:lnSpc>
                <a:spcPct val="105000"/>
              </a:lnSpc>
              <a:buClr>
                <a:srgbClr val="FF0000"/>
              </a:buClr>
              <a:buSzPct val="80000"/>
              <a:buFont typeface="Wingdings" pitchFamily="2" charset="2"/>
              <a:buChar char="v"/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הבנת ראייתם וההיגיון הפנימי שבה</a:t>
            </a:r>
          </a:p>
          <a:p>
            <a:pPr algn="r" rtl="1">
              <a:lnSpc>
                <a:spcPct val="105000"/>
              </a:lnSpc>
              <a:buClr>
                <a:srgbClr val="FF0000"/>
              </a:buClr>
              <a:buSzPct val="80000"/>
              <a:buFont typeface="Wingdings" pitchFamily="2" charset="2"/>
              <a:buChar char="v"/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כבוד</a:t>
            </a:r>
          </a:p>
          <a:p>
            <a:pPr algn="r" rtl="1">
              <a:lnSpc>
                <a:spcPct val="105000"/>
              </a:lnSpc>
              <a:buClr>
                <a:srgbClr val="FF0000"/>
              </a:buClr>
              <a:buSzPct val="80000"/>
              <a:buFont typeface="Wingdings" pitchFamily="2" charset="2"/>
              <a:buChar char="v"/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קריאה להידברות</a:t>
            </a:r>
          </a:p>
          <a:p>
            <a:pPr algn="r" rtl="1">
              <a:lnSpc>
                <a:spcPct val="105000"/>
              </a:lnSpc>
              <a:buClr>
                <a:srgbClr val="FF0000"/>
              </a:buClr>
              <a:buSzPct val="80000"/>
              <a:buFont typeface="Wingdings" pitchFamily="2" charset="2"/>
              <a:buChar char="v"/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חתירה למשא ומתן</a:t>
            </a:r>
          </a:p>
          <a:p>
            <a:pPr algn="r" rtl="1">
              <a:lnSpc>
                <a:spcPct val="105000"/>
              </a:lnSpc>
              <a:buClr>
                <a:srgbClr val="FF0000"/>
              </a:buClr>
              <a:buSzPct val="80000"/>
              <a:buFont typeface="Wingdings" pitchFamily="2" charset="2"/>
              <a:buChar char="v"/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פרגון על פעולות 'נכונות'</a:t>
            </a:r>
          </a:p>
          <a:p>
            <a:pPr algn="r" rtl="1">
              <a:lnSpc>
                <a:spcPct val="105000"/>
              </a:lnSpc>
              <a:buClr>
                <a:srgbClr val="FF0000"/>
              </a:buClr>
              <a:buSzPct val="80000"/>
              <a:buFont typeface="Wingdings" pitchFamily="2" charset="2"/>
              <a:buChar char="v"/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חיזוקים חיוביים</a:t>
            </a:r>
          </a:p>
          <a:p>
            <a:pPr algn="r" rtl="1">
              <a:lnSpc>
                <a:spcPct val="105000"/>
              </a:lnSpc>
              <a:buClr>
                <a:srgbClr val="FF0000"/>
              </a:buClr>
              <a:buSzPct val="80000"/>
              <a:buFont typeface="Wingdings" pitchFamily="2" charset="2"/>
              <a:buChar char="v"/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ערבות הדדית</a:t>
            </a:r>
            <a:endParaRPr lang="en-US" b="1" smtClean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8438" name="Line 6"/>
          <p:cNvSpPr>
            <a:spLocks noChangeShapeType="1"/>
          </p:cNvSpPr>
          <p:nvPr/>
        </p:nvSpPr>
        <p:spPr bwMode="auto">
          <a:xfrm>
            <a:off x="1066800" y="685800"/>
            <a:ext cx="70866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he-IL" sz="40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3.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עוצמה</a:t>
            </a:r>
            <a:r>
              <a:rPr lang="he-IL" sz="4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: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/>
            </a:r>
            <a:b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</a:br>
            <a:r>
              <a:rPr lang="he-IL" sz="40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מצמצמת את כוחם של היריבים</a:t>
            </a:r>
            <a:endParaRPr lang="en-US" sz="4000" b="1" smtClean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304800" y="2133600"/>
            <a:ext cx="8534400" cy="2819400"/>
          </a:xfrm>
        </p:spPr>
        <p:txBody>
          <a:bodyPr/>
          <a:lstStyle/>
          <a:p>
            <a:pPr algn="r" rtl="1">
              <a:lnSpc>
                <a:spcPct val="115000"/>
              </a:lnSpc>
              <a:buSzPct val="85000"/>
              <a:buFont typeface="Arial" charset="0"/>
              <a:buNone/>
            </a:pPr>
            <a:r>
              <a:rPr lang="he-IL" sz="3600" b="1" u="sng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גורמת להם</a:t>
            </a:r>
            <a:r>
              <a:rPr lang="he-IL" sz="36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:</a:t>
            </a:r>
          </a:p>
          <a:p>
            <a:pPr algn="r" rtl="1">
              <a:lnSpc>
                <a:spcPct val="115000"/>
              </a:lnSpc>
              <a:buSzPct val="85000"/>
              <a:buFont typeface="Arial" charset="0"/>
              <a:buNone/>
            </a:pPr>
            <a:r>
              <a:rPr lang="he-IL" sz="3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שלא להתעלם מאיתנו</a:t>
            </a:r>
          </a:p>
          <a:p>
            <a:pPr algn="r" rtl="1">
              <a:lnSpc>
                <a:spcPct val="115000"/>
              </a:lnSpc>
              <a:buClr>
                <a:schemeClr val="accent1"/>
              </a:buClr>
              <a:buSzPct val="85000"/>
            </a:pPr>
            <a:r>
              <a:rPr lang="he-IL" sz="3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לקחת בחשבון את כוחנו</a:t>
            </a:r>
          </a:p>
          <a:p>
            <a:pPr algn="r" rtl="1">
              <a:lnSpc>
                <a:spcPct val="115000"/>
              </a:lnSpc>
              <a:buClr>
                <a:schemeClr val="accent1"/>
              </a:buClr>
              <a:buSzPct val="85000"/>
            </a:pPr>
            <a:r>
              <a:rPr lang="he-IL" sz="3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שלא לפעול כרצונם</a:t>
            </a:r>
          </a:p>
          <a:p>
            <a:pPr algn="r" rtl="1">
              <a:lnSpc>
                <a:spcPct val="115000"/>
              </a:lnSpc>
              <a:buClr>
                <a:schemeClr val="accent1"/>
              </a:buClr>
              <a:buSzPct val="85000"/>
              <a:buFont typeface="Arial" charset="0"/>
              <a:buNone/>
            </a:pPr>
            <a:r>
              <a:rPr lang="he-IL" sz="3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  לפעול כרצוננו</a:t>
            </a:r>
          </a:p>
        </p:txBody>
      </p:sp>
      <p:sp>
        <p:nvSpPr>
          <p:cNvPr id="19462" name="Line 6"/>
          <p:cNvSpPr>
            <a:spLocks noChangeShapeType="1"/>
          </p:cNvSpPr>
          <p:nvPr/>
        </p:nvSpPr>
        <p:spPr bwMode="auto">
          <a:xfrm>
            <a:off x="1219200" y="1447800"/>
            <a:ext cx="6934200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7" name="Line 7"/>
          <p:cNvSpPr>
            <a:spLocks noChangeShapeType="1"/>
          </p:cNvSpPr>
          <p:nvPr/>
        </p:nvSpPr>
        <p:spPr bwMode="auto">
          <a:xfrm>
            <a:off x="2362200" y="685800"/>
            <a:ext cx="48006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4525963"/>
          </a:xfrm>
        </p:spPr>
        <p:txBody>
          <a:bodyPr>
            <a:normAutofit/>
          </a:bodyPr>
          <a:lstStyle/>
          <a:p>
            <a:pPr lvl="1" algn="r" rtl="1">
              <a:buFont typeface="Arial" charset="0"/>
              <a:buNone/>
            </a:pPr>
            <a:r>
              <a:rPr lang="he-IL" sz="3200" b="1" u="sng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איסוף מודיעין ויצירת השגחה ונוכחות</a:t>
            </a:r>
          </a:p>
          <a:p>
            <a:pPr lvl="1" algn="r" rtl="1">
              <a:buClr>
                <a:schemeClr val="accent1"/>
              </a:buClr>
              <a:buSzPct val="80000"/>
              <a:buFont typeface="Wingdings" pitchFamily="2" charset="2"/>
              <a:buChar char="v"/>
            </a:pPr>
            <a:r>
              <a:rPr lang="he-IL" sz="32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דוגמת 'המשמר החברתי'</a:t>
            </a:r>
          </a:p>
          <a:p>
            <a:pPr algn="r" rtl="1">
              <a:buFont typeface="Arial" charset="0"/>
              <a:buNone/>
            </a:pPr>
            <a:r>
              <a:rPr lang="he-IL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   </a:t>
            </a:r>
            <a:r>
              <a:rPr lang="he-IL" b="1" u="sng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'כיבוש' מוסדות שלטוניים בבחירות</a:t>
            </a:r>
            <a:r>
              <a:rPr lang="he-IL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endParaRPr lang="en-US" b="1" smtClean="0">
              <a:solidFill>
                <a:srgbClr val="E9006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lvl="1" algn="r" rtl="1">
              <a:buClr>
                <a:schemeClr val="accent1"/>
              </a:buClr>
              <a:buSzPct val="80000"/>
              <a:buFont typeface="Wingdings" pitchFamily="2" charset="2"/>
              <a:buChar char="v"/>
            </a:pPr>
            <a:r>
              <a:rPr lang="he-IL" sz="32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כנסת</a:t>
            </a:r>
          </a:p>
          <a:p>
            <a:pPr lvl="1" algn="r" rtl="1">
              <a:buClr>
                <a:schemeClr val="accent1"/>
              </a:buClr>
              <a:buSzPct val="80000"/>
              <a:buFont typeface="Wingdings" pitchFamily="2" charset="2"/>
              <a:buChar char="v"/>
            </a:pPr>
            <a:r>
              <a:rPr lang="he-IL" sz="32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רשויות מקומיות </a:t>
            </a:r>
          </a:p>
          <a:p>
            <a:pPr lvl="1" algn="r" rtl="1">
              <a:buClr>
                <a:schemeClr val="accent1"/>
              </a:buClr>
              <a:buSzPct val="80000"/>
              <a:buFont typeface="Wingdings" pitchFamily="2" charset="2"/>
              <a:buChar char="v"/>
            </a:pPr>
            <a:r>
              <a:rPr lang="he-IL" sz="32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ארגוני עובדים :  ההסתדרות, קו לעובד וכו'</a:t>
            </a:r>
          </a:p>
          <a:p>
            <a:pPr lvl="1" algn="r" rtl="1">
              <a:buClr>
                <a:schemeClr val="accent1"/>
              </a:buClr>
              <a:buSzPct val="80000"/>
              <a:buFont typeface="Wingdings" pitchFamily="2" charset="2"/>
              <a:buChar char="v"/>
            </a:pPr>
            <a:r>
              <a:rPr lang="he-IL" sz="32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השתתפות במערכות ציבוריות</a:t>
            </a:r>
          </a:p>
          <a:p>
            <a:pPr lvl="1" algn="r" rtl="1">
              <a:buFont typeface="Arial" charset="0"/>
              <a:buNone/>
            </a:pPr>
            <a:r>
              <a:rPr lang="he-IL" sz="32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200" b="1" u="sng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שימוש חכם במערכת המשפט והבקרה הציבורית</a:t>
            </a:r>
          </a:p>
          <a:p>
            <a:pPr lvl="1" algn="r" rtl="1">
              <a:buClr>
                <a:schemeClr val="accent1"/>
              </a:buClr>
              <a:buSzPct val="80000"/>
              <a:buFont typeface="Wingdings" pitchFamily="2" charset="2"/>
              <a:buChar char="v"/>
            </a:pPr>
            <a:r>
              <a:rPr lang="he-IL" sz="32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תביעות משפטיות</a:t>
            </a:r>
          </a:p>
          <a:p>
            <a:pPr lvl="1" algn="r" rtl="1">
              <a:buClr>
                <a:schemeClr val="accent1"/>
              </a:buClr>
              <a:buSzPct val="80000"/>
              <a:buFont typeface="Wingdings" pitchFamily="2" charset="2"/>
              <a:buChar char="v"/>
            </a:pPr>
            <a:r>
              <a:rPr lang="he-IL" sz="32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תלונות למבקר המדינה ולמבקרי פנים</a:t>
            </a:r>
          </a:p>
          <a:p>
            <a:pPr lvl="1" algn="r" rtl="1">
              <a:buFont typeface="Wingdings" pitchFamily="2" charset="2"/>
              <a:buChar char="v"/>
            </a:pPr>
            <a:endParaRPr lang="he-IL" sz="32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lvl="1" algn="r" rtl="1">
              <a:buFont typeface="Arial" charset="0"/>
              <a:buNone/>
            </a:pPr>
            <a:endParaRPr lang="he-IL" sz="7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lvl="1" algn="r" rtl="1">
              <a:buFont typeface="Arial" charset="0"/>
              <a:buNone/>
            </a:pPr>
            <a:r>
              <a:rPr lang="he-IL" sz="800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20486" name="WordArt 6"/>
          <p:cNvSpPr>
            <a:spLocks noChangeArrowheads="1" noChangeShapeType="1" noTextEdit="1"/>
          </p:cNvSpPr>
          <p:nvPr/>
        </p:nvSpPr>
        <p:spPr bwMode="auto">
          <a:xfrm>
            <a:off x="2514600" y="152400"/>
            <a:ext cx="437197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5E9EFF"/>
                    </a:gs>
                    <a:gs pos="20000">
                      <a:srgbClr val="85C2FF"/>
                    </a:gs>
                    <a:gs pos="35000">
                      <a:srgbClr val="C4D6EB"/>
                    </a:gs>
                    <a:gs pos="50000">
                      <a:srgbClr val="FFEBFA"/>
                    </a:gs>
                    <a:gs pos="65000">
                      <a:srgbClr val="C4D6EB"/>
                    </a:gs>
                    <a:gs pos="80001">
                      <a:srgbClr val="85C2FF"/>
                    </a:gs>
                    <a:gs pos="100000">
                      <a:srgbClr val="5E9EFF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איך נגביר את עוצמתנו?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5E9EFF"/>
                  </a:gs>
                  <a:gs pos="20000">
                    <a:srgbClr val="85C2FF"/>
                  </a:gs>
                  <a:gs pos="35000">
                    <a:srgbClr val="C4D6EB"/>
                  </a:gs>
                  <a:gs pos="50000">
                    <a:srgbClr val="FFEBFA"/>
                  </a:gs>
                  <a:gs pos="65000">
                    <a:srgbClr val="C4D6EB"/>
                  </a:gs>
                  <a:gs pos="80001">
                    <a:srgbClr val="85C2FF"/>
                  </a:gs>
                  <a:gs pos="100000">
                    <a:srgbClr val="5E9EFF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Line 6"/>
          <p:cNvSpPr>
            <a:spLocks noChangeShapeType="1"/>
          </p:cNvSpPr>
          <p:nvPr/>
        </p:nvSpPr>
        <p:spPr bwMode="auto">
          <a:xfrm>
            <a:off x="609600" y="1371600"/>
            <a:ext cx="80772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>
              <a:lnSpc>
                <a:spcPct val="90000"/>
              </a:lnSpc>
            </a:pP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אילו עוד אמצעי-כוח יש בידינו?</a:t>
            </a:r>
            <a:b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</a:b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המון!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28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(ג'ין שארפ מונה 198)</a:t>
            </a:r>
            <a:endParaRPr lang="en-US" sz="2800" b="1" smtClean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457200" y="1874838"/>
            <a:ext cx="8229600" cy="4525962"/>
          </a:xfrm>
        </p:spPr>
        <p:txBody>
          <a:bodyPr/>
          <a:lstStyle/>
          <a:p>
            <a:pPr algn="r" rtl="1">
              <a:buFont typeface="Arial" charset="0"/>
              <a:buNone/>
            </a:pP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1.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</a:t>
            </a:r>
            <a:r>
              <a:rPr lang="he-IL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מחאה ושכנוע: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</a:t>
            </a:r>
            <a:r>
              <a:rPr lang="he-IL" sz="30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הפגנות, עצרות, תקשורת, אירועים סמליים, </a:t>
            </a:r>
            <a:endParaRPr lang="en-US" sz="3000" b="1" smtClean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buFont typeface="Arial" charset="0"/>
              <a:buNone/>
            </a:pP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2.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הפסקת שיתוף-פעולה עם היריבים: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0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שביתות, סנקציות, חרם צרכנים, שביתות-שבת, התפטרות, סירוב תשלומים, מיסים וכו', אי השתתפות בהליכים ובמוסדות</a:t>
            </a:r>
          </a:p>
          <a:p>
            <a:pPr algn="r" rtl="1">
              <a:buFont typeface="Arial" charset="0"/>
              <a:buNone/>
            </a:pP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3.</a:t>
            </a:r>
            <a:r>
              <a:rPr lang="he-IL" sz="4000" b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שיבוש מהלכי היריבים:</a:t>
            </a:r>
            <a:r>
              <a:rPr lang="he-IL" sz="4000" b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0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'כיבוש' מוסדות, מוסדות חלופיים, היאסרות מרצון, סתימת ערוצי תקשורת וכו'.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5" name="Line 7"/>
          <p:cNvSpPr>
            <a:spLocks noChangeShapeType="1"/>
          </p:cNvSpPr>
          <p:nvPr/>
        </p:nvSpPr>
        <p:spPr bwMode="auto">
          <a:xfrm>
            <a:off x="3048000" y="609600"/>
            <a:ext cx="34290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15000"/>
              </a:lnSpc>
              <a:buFont typeface="Arial" charset="0"/>
              <a:buNone/>
            </a:pPr>
            <a:r>
              <a:rPr lang="he-IL" sz="3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א. </a:t>
            </a: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השילוב של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000" b="1" smtClean="0">
                <a:solidFill>
                  <a:srgbClr val="FF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כאב, עוצמה ואהבה</a:t>
            </a:r>
            <a:r>
              <a:rPr lang="he-IL" sz="4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יאלץ את היריבים לבוא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ל</a:t>
            </a:r>
            <a:r>
              <a:rPr lang="he-IL" sz="4000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משא-ומתן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לפתרון בעיות מסובכות.</a:t>
            </a:r>
          </a:p>
          <a:p>
            <a:pPr algn="r" rtl="1">
              <a:lnSpc>
                <a:spcPct val="115000"/>
              </a:lnSpc>
              <a:buFont typeface="Arial" charset="0"/>
              <a:buNone/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ב. המשא-ומתן מתנהל בצל העוצמה שבנינו.</a:t>
            </a:r>
          </a:p>
          <a:p>
            <a:pPr algn="r" rtl="1">
              <a:lnSpc>
                <a:spcPct val="115000"/>
              </a:lnSpc>
              <a:buFont typeface="Arial" charset="0"/>
              <a:buNone/>
            </a:pPr>
            <a:r>
              <a:rPr lang="he-IL" sz="28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	דוגמאות:  בעיית עובדי הקבלן, שביתת עובדי הרכבת; שחורים ולבנים בדרום אפריקה, בריטים ואירים; </a:t>
            </a:r>
          </a:p>
          <a:p>
            <a:pPr algn="r" rtl="1">
              <a:lnSpc>
                <a:spcPct val="115000"/>
              </a:lnSpc>
              <a:buFont typeface="Arial" charset="0"/>
              <a:buNone/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ג.  מו"מ קונסטרוקטיבי:</a:t>
            </a:r>
            <a:r>
              <a:rPr lang="en-US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העלאת פתרונות חלופיים.</a:t>
            </a:r>
          </a:p>
          <a:p>
            <a:pPr algn="r" rtl="1">
              <a:lnSpc>
                <a:spcPct val="115000"/>
              </a:lnSpc>
              <a:buFont typeface="Arial" charset="0"/>
              <a:buNone/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ד.  מיומנות בניהול מו"מ היא קריטית להצלחת     </a:t>
            </a:r>
          </a:p>
          <a:p>
            <a:pPr algn="r" rtl="1">
              <a:lnSpc>
                <a:spcPct val="115000"/>
              </a:lnSpc>
              <a:buFont typeface="Arial" charset="0"/>
              <a:buNone/>
            </a:pP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    המאבק.</a:t>
            </a:r>
          </a:p>
          <a:p>
            <a:pPr algn="r" rtl="1">
              <a:lnSpc>
                <a:spcPct val="115000"/>
              </a:lnSpc>
              <a:buFont typeface="Arial" charset="0"/>
              <a:buNone/>
            </a:pPr>
            <a:endParaRPr lang="he-IL" b="1" smtClean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115000"/>
              </a:lnSpc>
              <a:buFont typeface="Arial" charset="0"/>
              <a:buNone/>
            </a:pPr>
            <a:endParaRPr lang="en-US" sz="40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2534" name="WordArt 6"/>
          <p:cNvSpPr>
            <a:spLocks noChangeArrowheads="1" noChangeShapeType="1" noTextEdit="1"/>
          </p:cNvSpPr>
          <p:nvPr/>
        </p:nvSpPr>
        <p:spPr bwMode="auto">
          <a:xfrm>
            <a:off x="3257550" y="152400"/>
            <a:ext cx="306705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4. משא-ומתן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/>
          <a:lstStyle/>
          <a:p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רגשות אינם מספיקים:</a:t>
            </a:r>
            <a:endParaRPr lang="en-US" b="1" smtClean="0">
              <a:solidFill>
                <a:srgbClr val="66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ln>
            <a:solidFill>
              <a:srgbClr val="00CCFF"/>
            </a:solidFill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CCFF"/>
            </a:extrusionClr>
          </a:sp3d>
        </p:spPr>
        <p:txBody>
          <a:bodyPr>
            <a:flatTx/>
          </a:bodyPr>
          <a:lstStyle/>
          <a:p>
            <a:pPr algn="ctr" rtl="1">
              <a:lnSpc>
                <a:spcPct val="115000"/>
              </a:lnSpc>
              <a:buFont typeface="Arial" charset="0"/>
              <a:buNone/>
            </a:pPr>
            <a:r>
              <a:rPr lang="he-IL" sz="3600" b="1" smtClean="0">
                <a:solidFill>
                  <a:srgbClr val="66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בלי ארגון,</a:t>
            </a:r>
            <a:r>
              <a:rPr lang="he-IL" sz="28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</a:t>
            </a:r>
            <a:r>
              <a:rPr lang="he-IL" sz="4800" b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כאב, אהבה ועוצמה</a:t>
            </a:r>
            <a:r>
              <a:rPr lang="he-IL" b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הם משרתים מעולים</a:t>
            </a:r>
          </a:p>
          <a:p>
            <a:pPr algn="ctr" rtl="1">
              <a:lnSpc>
                <a:spcPct val="115000"/>
              </a:lnSpc>
              <a:buFont typeface="Arial" charset="0"/>
              <a:buNone/>
            </a:pPr>
            <a:endParaRPr lang="he-IL" b="1" smtClean="0">
              <a:solidFill>
                <a:srgbClr val="FF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ctr" rtl="1">
              <a:lnSpc>
                <a:spcPct val="115000"/>
              </a:lnSpc>
              <a:buFont typeface="Arial" charset="0"/>
              <a:buNone/>
            </a:pPr>
            <a:endParaRPr lang="he-IL" b="1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ctr" rtl="1">
              <a:lnSpc>
                <a:spcPct val="115000"/>
              </a:lnSpc>
              <a:buFont typeface="Arial" charset="0"/>
              <a:buNone/>
            </a:pPr>
            <a:r>
              <a:rPr lang="he-IL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600" b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אבל</a:t>
            </a:r>
            <a:r>
              <a:rPr lang="he-IL" b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</a:p>
          <a:p>
            <a:pPr algn="ctr" rtl="1">
              <a:lnSpc>
                <a:spcPct val="115000"/>
              </a:lnSpc>
              <a:buFont typeface="Arial" charset="0"/>
              <a:buNone/>
            </a:pPr>
            <a:r>
              <a:rPr lang="he-IL" sz="5400" b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אדונים גרועים.</a:t>
            </a:r>
            <a:endParaRPr lang="en-US" sz="5400" b="1" smtClean="0">
              <a:solidFill>
                <a:srgbClr val="FF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2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כדי להשפיע,</a:t>
            </a:r>
            <a:r>
              <a:rPr lang="he-IL" sz="32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FF569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כאב</a:t>
            </a:r>
            <a:r>
              <a:rPr lang="he-IL" sz="32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2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צריך להיתרגם לשפת הארגון והמעשה</a:t>
            </a:r>
            <a:r>
              <a:rPr lang="he-IL" sz="32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endParaRPr lang="en-US" sz="32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57200" y="2027238"/>
            <a:ext cx="8229600" cy="4525962"/>
          </a:xfrm>
        </p:spPr>
        <p:txBody>
          <a:bodyPr/>
          <a:lstStyle/>
          <a:p>
            <a:pPr algn="r" rtl="1">
              <a:buFont typeface="Arial" charset="0"/>
              <a:buNone/>
            </a:pPr>
            <a:r>
              <a:rPr lang="he-IL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יש לתרגם אותו ליוזמה פעילה ומתמשכת ליצירת</a:t>
            </a: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:</a:t>
            </a:r>
          </a:p>
          <a:p>
            <a:pPr algn="r" rtl="1"/>
            <a:endParaRPr lang="he-IL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115000"/>
              </a:lnSpc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"ברית-של-דפוקים":  שותפות בגובה העיניים</a:t>
            </a:r>
          </a:p>
          <a:p>
            <a:pPr algn="r" rtl="1">
              <a:lnSpc>
                <a:spcPct val="115000"/>
              </a:lnSpc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סולידריות בין מאבקים שונים: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</a:t>
            </a:r>
            <a:r>
              <a:rPr lang="he-IL" b="1" smtClean="0">
                <a:solidFill>
                  <a:srgbClr val="FF4B9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"אנחנו נעזור לכם במאבק על גני ילדים, אתם תעזרו לנו במאבק נגד פיטורין במפעל."</a:t>
            </a:r>
          </a:p>
          <a:p>
            <a:pPr algn="r" rtl="1">
              <a:lnSpc>
                <a:spcPct val="115000"/>
              </a:lnSpc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ברית-עומק בין המעמד הנמוך והבינוני.</a:t>
            </a:r>
            <a:endParaRPr lang="en-US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he-IL" sz="32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כדי להשפיע</a:t>
            </a:r>
            <a:r>
              <a:rPr lang="he-IL" sz="4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,</a:t>
            </a:r>
            <a:r>
              <a:rPr lang="he-IL" sz="4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800" b="1" smtClean="0">
                <a:solidFill>
                  <a:srgbClr val="FF4B9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אהבה</a:t>
            </a:r>
            <a:r>
              <a:rPr lang="he-IL" sz="4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2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צריכה להיתרגם לשפת הארגון והמעשה</a:t>
            </a:r>
            <a:endParaRPr lang="en-US" sz="3200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buClr>
                <a:srgbClr val="FF4B90"/>
              </a:buClr>
              <a:buSzPct val="80000"/>
              <a:buFont typeface="Wingdings" pitchFamily="2" charset="2"/>
              <a:buChar char="ü"/>
            </a:pPr>
            <a:r>
              <a:rPr lang="he-IL" sz="28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צוותים לשיתוף-פעולה ולפעולה משותפת</a:t>
            </a:r>
          </a:p>
          <a:p>
            <a:pPr algn="r" rtl="1">
              <a:lnSpc>
                <a:spcPct val="115000"/>
              </a:lnSpc>
              <a:buClr>
                <a:srgbClr val="FF4B90"/>
              </a:buClr>
              <a:buSzPct val="80000"/>
              <a:buFont typeface="Wingdings" pitchFamily="2" charset="2"/>
              <a:buChar char="ü"/>
            </a:pPr>
            <a:r>
              <a:rPr lang="he-IL" sz="28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משאבי אנוש </a:t>
            </a: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לגיוס והשמת המצטרפים לקבוצות ומטלות,</a:t>
            </a:r>
          </a:p>
          <a:p>
            <a:pPr algn="r" rtl="1">
              <a:lnSpc>
                <a:spcPct val="115000"/>
              </a:lnSpc>
              <a:buClr>
                <a:srgbClr val="FF4B90"/>
              </a:buClr>
              <a:buSzPct val="80000"/>
              <a:buFont typeface="Wingdings" pitchFamily="2" charset="2"/>
              <a:buChar char="ü"/>
            </a:pPr>
            <a:r>
              <a:rPr lang="he-IL" sz="28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רשתות תקשורת בלתי-תלויות</a:t>
            </a: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: רדיו, טלביזיה, אינטרנט</a:t>
            </a:r>
          </a:p>
          <a:p>
            <a:pPr algn="r" rtl="1">
              <a:lnSpc>
                <a:spcPct val="115000"/>
              </a:lnSpc>
              <a:buClr>
                <a:srgbClr val="FF4B90"/>
              </a:buClr>
              <a:buSzPct val="80000"/>
              <a:buFont typeface="Wingdings" pitchFamily="2" charset="2"/>
              <a:buChar char="ü"/>
            </a:pPr>
            <a:r>
              <a:rPr lang="he-IL" sz="28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מוסדות ושיטות לקבלת החלטות:</a:t>
            </a: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דמוקרטיה השתתפותית.</a:t>
            </a:r>
          </a:p>
          <a:p>
            <a:pPr algn="r" rtl="1">
              <a:lnSpc>
                <a:spcPct val="115000"/>
              </a:lnSpc>
              <a:buClr>
                <a:srgbClr val="FF4B90"/>
              </a:buClr>
              <a:buSzPct val="80000"/>
              <a:buFont typeface="Wingdings" pitchFamily="2" charset="2"/>
              <a:buChar char="ü"/>
            </a:pPr>
            <a:r>
              <a:rPr lang="he-IL" sz="28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בתי ספר </a:t>
            </a: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לחינוך, הכשרה, אימון בנושאי המאבק </a:t>
            </a:r>
          </a:p>
          <a:p>
            <a:pPr algn="r" rtl="1">
              <a:lnSpc>
                <a:spcPct val="115000"/>
              </a:lnSpc>
              <a:buClr>
                <a:srgbClr val="FF4B90"/>
              </a:buClr>
              <a:buSzPct val="80000"/>
              <a:buFont typeface="Wingdings" pitchFamily="2" charset="2"/>
              <a:buChar char="ü"/>
            </a:pPr>
            <a:r>
              <a:rPr lang="he-IL" sz="28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בריתות</a:t>
            </a: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מתמשכות בין קבוצות</a:t>
            </a:r>
            <a:endParaRPr lang="he-IL" sz="2800" b="1" u="sng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115000"/>
              </a:lnSpc>
              <a:buClr>
                <a:srgbClr val="FF4B90"/>
              </a:buClr>
              <a:buSzPct val="80000"/>
              <a:buFont typeface="Wingdings" pitchFamily="2" charset="2"/>
              <a:buChar char="ü"/>
            </a:pPr>
            <a:endParaRPr lang="he-IL" sz="2800" b="1" u="sng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115000"/>
              </a:lnSpc>
              <a:buClr>
                <a:srgbClr val="FF4B90"/>
              </a:buClr>
              <a:buSzPct val="80000"/>
              <a:buFont typeface="Wingdings" pitchFamily="2" charset="2"/>
              <a:buChar char="ü"/>
            </a:pPr>
            <a:endParaRPr lang="en-US" sz="2800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rtl="1"/>
            <a:r>
              <a:rPr lang="he-IL" sz="36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כדי להשפיע,</a:t>
            </a:r>
            <a:r>
              <a:rPr lang="he-IL" sz="36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עוצמה</a:t>
            </a:r>
            <a:r>
              <a:rPr lang="he-IL" sz="36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6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צריכה להיתרגם לשפת האירגון והמעשה</a:t>
            </a:r>
            <a:endParaRPr lang="en-US" sz="3600" b="1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 algn="r" rtl="1">
              <a:lnSpc>
                <a:spcPct val="115000"/>
              </a:lnSpc>
              <a:buClr>
                <a:srgbClr val="00FFFF"/>
              </a:buClr>
              <a:buSzPct val="80000"/>
              <a:buFont typeface="Wingdings" pitchFamily="2" charset="2"/>
              <a:buChar char="×"/>
            </a:pPr>
            <a:r>
              <a:rPr lang="he-IL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בניית </a:t>
            </a:r>
            <a:r>
              <a:rPr lang="he-IL" b="1" u="sng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אסטרטגיה </a:t>
            </a:r>
            <a:r>
              <a:rPr lang="he-IL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לטווח הבינוני והרחוק</a:t>
            </a:r>
          </a:p>
          <a:p>
            <a:pPr algn="r" rtl="1">
              <a:lnSpc>
                <a:spcPct val="115000"/>
              </a:lnSpc>
              <a:buClr>
                <a:srgbClr val="00FFFF"/>
              </a:buClr>
              <a:buSzPct val="80000"/>
              <a:buFont typeface="Wingdings" pitchFamily="2" charset="2"/>
              <a:buChar char="×"/>
            </a:pPr>
            <a:r>
              <a:rPr lang="he-IL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הפעלת מערכות </a:t>
            </a:r>
            <a:r>
              <a:rPr lang="he-IL" b="1" u="sng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מודיעין</a:t>
            </a:r>
          </a:p>
          <a:p>
            <a:pPr algn="r" rtl="1">
              <a:lnSpc>
                <a:spcPct val="115000"/>
              </a:lnSpc>
              <a:buClr>
                <a:srgbClr val="00FFFF"/>
              </a:buClr>
              <a:buSzPct val="80000"/>
              <a:buFont typeface="Wingdings" pitchFamily="2" charset="2"/>
              <a:buChar char="×"/>
            </a:pPr>
            <a:r>
              <a:rPr lang="he-IL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צוותים בעלי-סמכות ל</a:t>
            </a:r>
            <a:r>
              <a:rPr lang="he-IL" sz="28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:</a:t>
            </a:r>
          </a:p>
          <a:p>
            <a:pPr lvl="1" algn="r" rtl="1">
              <a:lnSpc>
                <a:spcPct val="115000"/>
              </a:lnSpc>
              <a:buClr>
                <a:srgbClr val="00FFFF"/>
              </a:buClr>
              <a:buSzPct val="80000"/>
              <a:buFont typeface="Wingdings" pitchFamily="2" charset="2"/>
              <a:buChar char="ü"/>
            </a:pPr>
            <a:r>
              <a:rPr lang="he-IL" sz="24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תגובות מהירות</a:t>
            </a:r>
          </a:p>
          <a:p>
            <a:pPr lvl="1" algn="r" rtl="1">
              <a:lnSpc>
                <a:spcPct val="115000"/>
              </a:lnSpc>
              <a:buClr>
                <a:srgbClr val="00FFFF"/>
              </a:buClr>
              <a:buSzPct val="80000"/>
              <a:buFont typeface="Wingdings" pitchFamily="2" charset="2"/>
              <a:buChar char="ü"/>
            </a:pPr>
            <a:r>
              <a:rPr lang="he-IL" sz="24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הובלה, בזמן אמיתי,  של פעולות משותפות</a:t>
            </a:r>
          </a:p>
          <a:p>
            <a:pPr lvl="1" algn="r" rtl="1">
              <a:lnSpc>
                <a:spcPct val="115000"/>
              </a:lnSpc>
              <a:buClr>
                <a:srgbClr val="00FFFF"/>
              </a:buClr>
              <a:buSzPct val="80000"/>
              <a:buFont typeface="Wingdings" pitchFamily="2" charset="2"/>
              <a:buChar char="ü"/>
            </a:pPr>
            <a:r>
              <a:rPr lang="he-IL" sz="24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ניהול משא-ומתן</a:t>
            </a:r>
          </a:p>
          <a:p>
            <a:pPr lvl="1" algn="r" rtl="1">
              <a:lnSpc>
                <a:spcPct val="115000"/>
              </a:lnSpc>
              <a:buClr>
                <a:srgbClr val="00FFFF"/>
              </a:buClr>
              <a:buSzPct val="80000"/>
              <a:buFont typeface="Wingdings" pitchFamily="2" charset="2"/>
              <a:buChar char="×"/>
            </a:pPr>
            <a:r>
              <a:rPr lang="he-IL" sz="32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כלים ארגוניים לטווח ארוך לכיבוש עמדות-עוצמה (בחירות וכו').</a:t>
            </a:r>
          </a:p>
          <a:p>
            <a:pPr lvl="1" algn="r" rtl="1">
              <a:lnSpc>
                <a:spcPct val="115000"/>
              </a:lnSpc>
              <a:buFont typeface="Wingdings" pitchFamily="2" charset="2"/>
              <a:buChar char="ü"/>
            </a:pPr>
            <a:endParaRPr lang="en-US" b="1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1AC4A-2F77-4A63-B1E7-F0EC32FD2AE9}" type="slidenum">
              <a:rPr lang="he-IL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he-IL" sz="4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כדי להשפיע,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000" b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משא ומתן </a:t>
            </a:r>
            <a:r>
              <a:rPr lang="he-IL" sz="4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צריך להיתרגם לשפת האירגון והמעשה:</a:t>
            </a:r>
            <a:endParaRPr lang="en-US" sz="4000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120000"/>
              </a:lnSpc>
              <a:buFont typeface="Wingdings" pitchFamily="2" charset="2"/>
              <a:buChar char="§"/>
            </a:pPr>
            <a:endParaRPr lang="he-IL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120000"/>
              </a:lnSpc>
              <a:buClr>
                <a:srgbClr val="FF3300"/>
              </a:buClr>
              <a:buSzPct val="85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ראיה כוללת</a:t>
            </a:r>
          </a:p>
          <a:p>
            <a:pPr algn="r" rtl="1">
              <a:lnSpc>
                <a:spcPct val="120000"/>
              </a:lnSpc>
              <a:buClr>
                <a:srgbClr val="FF3300"/>
              </a:buClr>
              <a:buSzPct val="85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צוותי משא ומתן בעלי-סמכות</a:t>
            </a:r>
          </a:p>
          <a:p>
            <a:pPr algn="r" rtl="1">
              <a:lnSpc>
                <a:spcPct val="120000"/>
              </a:lnSpc>
              <a:buClr>
                <a:srgbClr val="FF3300"/>
              </a:buClr>
              <a:buSzPct val="85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שימוש במומחים</a:t>
            </a:r>
          </a:p>
          <a:p>
            <a:pPr algn="r" rtl="1">
              <a:lnSpc>
                <a:spcPct val="120000"/>
              </a:lnSpc>
              <a:buClr>
                <a:srgbClr val="FF3300"/>
              </a:buClr>
              <a:buSzPct val="85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תכניות חלופיות ותכניות מגרה</a:t>
            </a:r>
          </a:p>
          <a:p>
            <a:pPr algn="r" rtl="1">
              <a:lnSpc>
                <a:spcPct val="120000"/>
              </a:lnSpc>
              <a:buClr>
                <a:srgbClr val="FF3300"/>
              </a:buClr>
              <a:buSzPct val="85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התייעצות מתמדת עם הציבור</a:t>
            </a:r>
            <a:endParaRPr lang="en-US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0663F-B47B-4FF4-AFE4-07850D1F5E4E}" type="slidenum">
              <a:rPr lang="he-IL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2133600" y="685800"/>
            <a:ext cx="5181600" cy="0"/>
          </a:xfrm>
          <a:prstGeom prst="line">
            <a:avLst/>
          </a:prstGeom>
          <a:noFill/>
          <a:ln w="9525">
            <a:solidFill>
              <a:srgbClr val="FF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90600"/>
            <a:ext cx="8458200" cy="4525963"/>
          </a:xfrm>
        </p:spPr>
        <p:txBody>
          <a:bodyPr>
            <a:normAutofit/>
          </a:bodyPr>
          <a:lstStyle/>
          <a:p>
            <a:pPr algn="r" rtl="1">
              <a:buFont typeface="Arial" charset="0"/>
              <a:buNone/>
            </a:pPr>
            <a:r>
              <a:rPr lang="he-IL" sz="4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"בעולם הרשת אין צורך בהנהגה":</a:t>
            </a:r>
            <a:r>
              <a:rPr lang="he-IL" b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 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האומנם?</a:t>
            </a:r>
          </a:p>
          <a:p>
            <a:pPr algn="r" rtl="1">
              <a:buFont typeface="Arial" charset="0"/>
              <a:buNone/>
            </a:pPr>
            <a:r>
              <a:rPr lang="he-IL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יתרונות הרשת</a:t>
            </a:r>
            <a:endParaRPr lang="he-IL" sz="2500" b="1" u="sng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buClr>
                <a:srgbClr val="FF66FF"/>
              </a:buClr>
              <a:buSzPct val="85000"/>
            </a:pPr>
            <a:r>
              <a:rPr lang="he-IL" sz="25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התארגנות אפקטיבית ללא ארגונים וללא היררכיה </a:t>
            </a:r>
          </a:p>
          <a:p>
            <a:pPr algn="r" rtl="1">
              <a:buClr>
                <a:srgbClr val="FF66FF"/>
              </a:buClr>
              <a:buSzPct val="85000"/>
            </a:pPr>
            <a:r>
              <a:rPr lang="he-IL" sz="25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"חכמת ההמונים"</a:t>
            </a:r>
          </a:p>
          <a:p>
            <a:pPr algn="r" rtl="1">
              <a:buClr>
                <a:srgbClr val="FF66FF"/>
              </a:buClr>
              <a:buSzPct val="85000"/>
            </a:pPr>
            <a:r>
              <a:rPr lang="he-IL" sz="25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עלות נמוכה</a:t>
            </a:r>
          </a:p>
          <a:p>
            <a:pPr algn="r" rtl="1">
              <a:buClr>
                <a:srgbClr val="FF66FF"/>
              </a:buClr>
              <a:buSzPct val="85000"/>
            </a:pPr>
            <a:r>
              <a:rPr lang="he-IL" sz="25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הידברות-עוקפת-ערוצים-רשמיים</a:t>
            </a:r>
          </a:p>
          <a:p>
            <a:pPr algn="r" rtl="1">
              <a:buClr>
                <a:srgbClr val="FF66FF"/>
              </a:buClr>
              <a:buSzPct val="85000"/>
            </a:pPr>
            <a:r>
              <a:rPr lang="he-IL" sz="25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כלי-מאבק א-סימטריים</a:t>
            </a:r>
          </a:p>
          <a:p>
            <a:pPr algn="r" rtl="1">
              <a:buClr>
                <a:srgbClr val="FF66FF"/>
              </a:buClr>
              <a:buSzPct val="85000"/>
            </a:pPr>
            <a:r>
              <a:rPr lang="he-IL" sz="25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תיאום מחליף את התכנון </a:t>
            </a:r>
          </a:p>
          <a:p>
            <a:pPr algn="r" rtl="1">
              <a:buFont typeface="Arial" charset="0"/>
              <a:buNone/>
            </a:pPr>
            <a:r>
              <a:rPr lang="he-IL" sz="25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 אידיאלית לשיתוף ולשיתוף- פעולה</a:t>
            </a:r>
          </a:p>
          <a:p>
            <a:pPr algn="r" rtl="1">
              <a:buClr>
                <a:srgbClr val="00FFFF"/>
              </a:buClr>
              <a:buSzPct val="200000"/>
              <a:buFont typeface="Arial" charset="0"/>
              <a:buChar char="*"/>
            </a:pPr>
            <a:r>
              <a:rPr lang="he-IL" sz="25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600" b="1" u="sng" smtClean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חסרונות</a:t>
            </a:r>
            <a:r>
              <a:rPr lang="he-IL" sz="2500" b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: חלשה בתכנון , בפעולה משותפת ובמשא ומתן</a:t>
            </a:r>
          </a:p>
          <a:p>
            <a:pPr algn="r" rtl="1"/>
            <a:endParaRPr lang="he-IL" sz="2500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/>
            <a:endParaRPr lang="he-IL" sz="25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algn="r" rtl="1"/>
            <a:endParaRPr lang="he-IL" sz="25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algn="r" rtl="1"/>
            <a:endParaRPr lang="en-US" sz="25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8679" name="WordArt 7"/>
          <p:cNvSpPr>
            <a:spLocks noChangeArrowheads="1" noChangeShapeType="1" noTextEdit="1"/>
          </p:cNvSpPr>
          <p:nvPr/>
        </p:nvSpPr>
        <p:spPr bwMode="auto">
          <a:xfrm>
            <a:off x="1995488" y="76200"/>
            <a:ext cx="5153025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5E9EFF"/>
                    </a:gs>
                    <a:gs pos="20000">
                      <a:srgbClr val="85C2FF"/>
                    </a:gs>
                    <a:gs pos="35000">
                      <a:srgbClr val="C4D6EB"/>
                    </a:gs>
                    <a:gs pos="50000">
                      <a:srgbClr val="FFEBFA"/>
                    </a:gs>
                    <a:gs pos="65000">
                      <a:srgbClr val="C4D6EB"/>
                    </a:gs>
                    <a:gs pos="80001">
                      <a:srgbClr val="85C2FF"/>
                    </a:gs>
                    <a:gs pos="100000">
                      <a:srgbClr val="5E9EFF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הנהגה:  נחוצה או מיותרת? 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5E9EFF"/>
                  </a:gs>
                  <a:gs pos="20000">
                    <a:srgbClr val="85C2FF"/>
                  </a:gs>
                  <a:gs pos="35000">
                    <a:srgbClr val="C4D6EB"/>
                  </a:gs>
                  <a:gs pos="50000">
                    <a:srgbClr val="FFEBFA"/>
                  </a:gs>
                  <a:gs pos="65000">
                    <a:srgbClr val="C4D6EB"/>
                  </a:gs>
                  <a:gs pos="80001">
                    <a:srgbClr val="85C2FF"/>
                  </a:gs>
                  <a:gs pos="100000">
                    <a:srgbClr val="5E9EFF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4" name="Line 8"/>
          <p:cNvSpPr>
            <a:spLocks noChangeShapeType="1"/>
          </p:cNvSpPr>
          <p:nvPr/>
        </p:nvSpPr>
        <p:spPr bwMode="auto">
          <a:xfrm>
            <a:off x="2057400" y="762000"/>
            <a:ext cx="5257800" cy="0"/>
          </a:xfrm>
          <a:prstGeom prst="line">
            <a:avLst/>
          </a:prstGeom>
          <a:noFill/>
          <a:ln w="9525">
            <a:solidFill>
              <a:srgbClr val="FF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3" algn="r" rtl="1">
              <a:lnSpc>
                <a:spcPct val="80000"/>
              </a:lnSpc>
              <a:buFont typeface="Arial" charset="0"/>
              <a:buNone/>
            </a:pPr>
            <a:r>
              <a:rPr lang="he-IL" sz="32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חסרונות ויתרונות של הנהגה היררכית:  </a:t>
            </a:r>
          </a:p>
          <a:p>
            <a:pPr lvl="3" algn="r" rtl="1">
              <a:lnSpc>
                <a:spcPct val="80000"/>
              </a:lnSpc>
              <a:buFont typeface="Arial" charset="0"/>
              <a:buNone/>
            </a:pPr>
            <a:endParaRPr lang="he-IL" sz="3200" b="1" u="sng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lvl="3" algn="r" rtl="1">
              <a:buFont typeface="Arial" charset="0"/>
              <a:buNone/>
            </a:pPr>
            <a:r>
              <a:rPr lang="he-IL" sz="29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חסרונות</a:t>
            </a:r>
            <a:r>
              <a:rPr lang="he-IL" sz="29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:</a:t>
            </a:r>
            <a:r>
              <a:rPr lang="en-US" sz="29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29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</a:t>
            </a:r>
          </a:p>
          <a:p>
            <a:pPr algn="r" rtl="1">
              <a:buClr>
                <a:srgbClr val="00FFFF"/>
              </a:buClr>
            </a:pPr>
            <a:r>
              <a:rPr lang="he-IL" sz="2800" b="1" smtClean="0">
                <a:solidFill>
                  <a:srgbClr val="FF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אינטרסים סמויים</a:t>
            </a:r>
          </a:p>
          <a:p>
            <a:pPr algn="r" rtl="1">
              <a:buClr>
                <a:srgbClr val="00FFFF"/>
              </a:buClr>
            </a:pPr>
            <a:r>
              <a:rPr lang="he-IL" sz="2800" b="1" smtClean="0">
                <a:solidFill>
                  <a:srgbClr val="FF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הומוגניות </a:t>
            </a:r>
          </a:p>
          <a:p>
            <a:pPr algn="r" rtl="1">
              <a:buClr>
                <a:srgbClr val="00FFFF"/>
              </a:buClr>
            </a:pPr>
            <a:r>
              <a:rPr lang="he-IL" sz="2800" b="1" smtClean="0">
                <a:solidFill>
                  <a:srgbClr val="FF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"מעמדות"</a:t>
            </a:r>
          </a:p>
          <a:p>
            <a:pPr algn="r" rtl="1"/>
            <a:endParaRPr lang="he-IL" sz="2800" b="1" smtClean="0">
              <a:solidFill>
                <a:srgbClr val="FFC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80000"/>
              </a:lnSpc>
              <a:buFont typeface="Arial" charset="0"/>
              <a:buNone/>
            </a:pPr>
            <a:r>
              <a:rPr lang="he-IL" sz="29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יתרונות:</a:t>
            </a:r>
            <a:r>
              <a:rPr lang="en-US" sz="29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endParaRPr lang="he-IL" sz="2900" b="1" u="sng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80000"/>
              </a:lnSpc>
              <a:buClr>
                <a:srgbClr val="00FFFF"/>
              </a:buClr>
            </a:pPr>
            <a:r>
              <a:rPr lang="he-IL" sz="2400" b="1" smtClean="0">
                <a:solidFill>
                  <a:srgbClr val="FF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"חכמת ההנהגה"</a:t>
            </a:r>
          </a:p>
          <a:p>
            <a:pPr algn="r" rtl="1">
              <a:lnSpc>
                <a:spcPct val="80000"/>
              </a:lnSpc>
            </a:pPr>
            <a:endParaRPr lang="he-IL" sz="2400" b="1" smtClean="0">
              <a:solidFill>
                <a:srgbClr val="FFCC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80000"/>
              </a:lnSpc>
              <a:buFont typeface="Arial" charset="0"/>
              <a:buNone/>
            </a:pPr>
            <a:r>
              <a:rPr lang="he-IL" sz="22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     </a:t>
            </a: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חזקה בתכנון, בפעולה משותפת ובמשא ומתן</a:t>
            </a:r>
            <a:endParaRPr lang="en-US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" name="5-Point Star 3"/>
          <p:cNvSpPr/>
          <p:nvPr/>
        </p:nvSpPr>
        <p:spPr>
          <a:xfrm>
            <a:off x="8229600" y="5943600"/>
            <a:ext cx="533400" cy="4572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dirty="0"/>
              <a:t>  </a:t>
            </a:r>
            <a:endParaRPr lang="en-US" dirty="0"/>
          </a:p>
        </p:txBody>
      </p:sp>
      <p:sp>
        <p:nvSpPr>
          <p:cNvPr id="29703" name="WordArt 7"/>
          <p:cNvSpPr>
            <a:spLocks noChangeArrowheads="1" noChangeShapeType="1" noTextEdit="1"/>
          </p:cNvSpPr>
          <p:nvPr/>
        </p:nvSpPr>
        <p:spPr bwMode="auto">
          <a:xfrm>
            <a:off x="1981200" y="152400"/>
            <a:ext cx="5153025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EBFA"/>
                    </a:gs>
                    <a:gs pos="15000">
                      <a:srgbClr val="C4D6EB"/>
                    </a:gs>
                    <a:gs pos="30001">
                      <a:srgbClr val="85C2FF"/>
                    </a:gs>
                    <a:gs pos="50000">
                      <a:srgbClr val="5E9EFF"/>
                    </a:gs>
                    <a:gs pos="70000">
                      <a:srgbClr val="85C2FF"/>
                    </a:gs>
                    <a:gs pos="85000">
                      <a:srgbClr val="C4D6EB"/>
                    </a:gs>
                    <a:gs pos="100000">
                      <a:srgbClr val="FFEBFA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הנהגה:  נחוצה או מיותרת? 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EBFA"/>
                  </a:gs>
                  <a:gs pos="15000">
                    <a:srgbClr val="C4D6EB"/>
                  </a:gs>
                  <a:gs pos="30001">
                    <a:srgbClr val="85C2FF"/>
                  </a:gs>
                  <a:gs pos="50000">
                    <a:srgbClr val="5E9EFF"/>
                  </a:gs>
                  <a:gs pos="70000">
                    <a:srgbClr val="85C2FF"/>
                  </a:gs>
                  <a:gs pos="85000">
                    <a:srgbClr val="C4D6EB"/>
                  </a:gs>
                  <a:gs pos="100000">
                    <a:srgbClr val="FFEBFA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he-IL" sz="36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 עלינו לשלב את יתרונות הרשת וההיררכיה.  איך? </a:t>
            </a:r>
            <a:br>
              <a:rPr lang="he-IL" sz="36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</a:br>
            <a:endParaRPr lang="en-US" sz="3600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10000"/>
              </a:lnSpc>
              <a:buFont typeface="Arial" charset="0"/>
              <a:buNone/>
            </a:pPr>
            <a:r>
              <a:rPr lang="he-IL" sz="5400" b="1" u="sng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רשתארכיה</a:t>
            </a:r>
            <a:r>
              <a:rPr lang="he-IL" sz="5400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!</a:t>
            </a:r>
          </a:p>
          <a:p>
            <a:pPr algn="r" rtl="1">
              <a:lnSpc>
                <a:spcPct val="110000"/>
              </a:lnSpc>
              <a:buClr>
                <a:srgbClr val="FF1D73"/>
              </a:buClr>
              <a:buSzPct val="85000"/>
            </a:pPr>
            <a:r>
              <a:rPr lang="he-IL" sz="30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ברשת</a:t>
            </a: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:  גיוס,למידה, שיתוף, שיתוף-פעולה, רישות-של-רשתות, דמוקרטיה השתתפותית, סיעור מוחות, חופש פעולה לקבוצות </a:t>
            </a:r>
          </a:p>
          <a:p>
            <a:pPr algn="r" rtl="1">
              <a:lnSpc>
                <a:spcPct val="110000"/>
              </a:lnSpc>
              <a:buClr>
                <a:srgbClr val="FF1D73"/>
              </a:buClr>
              <a:buSzPct val="85000"/>
            </a:pPr>
            <a:r>
              <a:rPr lang="he-IL" sz="30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בהיררכיה  (מוסכמת, מבוקרת, מוגבלת!)</a:t>
            </a:r>
            <a:endParaRPr lang="he-IL" sz="3000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110000"/>
              </a:lnSpc>
              <a:buClr>
                <a:srgbClr val="FF1D73"/>
              </a:buClr>
              <a:buSzPct val="85000"/>
              <a:buFont typeface="Wingdings" pitchFamily="2" charset="2"/>
              <a:buChar char="v"/>
            </a:pP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	בניית אסטרטגית-על משותפת</a:t>
            </a:r>
          </a:p>
          <a:p>
            <a:pPr algn="r" rtl="1">
              <a:lnSpc>
                <a:spcPct val="110000"/>
              </a:lnSpc>
              <a:buClr>
                <a:srgbClr val="FF1D73"/>
              </a:buClr>
              <a:buSzPct val="85000"/>
              <a:buFont typeface="Wingdings" pitchFamily="2" charset="2"/>
              <a:buChar char="v"/>
            </a:pP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	ניהול פעולה משותפת</a:t>
            </a:r>
          </a:p>
          <a:p>
            <a:pPr algn="r" rtl="1">
              <a:lnSpc>
                <a:spcPct val="110000"/>
              </a:lnSpc>
              <a:buClr>
                <a:srgbClr val="FF1D73"/>
              </a:buClr>
              <a:buSzPct val="85000"/>
              <a:buFont typeface="Wingdings" pitchFamily="2" charset="2"/>
              <a:buChar char="v"/>
            </a:pP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	ניהול משא ומתן</a:t>
            </a:r>
            <a:endParaRPr lang="en-US" sz="3000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1" name="Line 7"/>
          <p:cNvSpPr>
            <a:spLocks noChangeShapeType="1"/>
          </p:cNvSpPr>
          <p:nvPr/>
        </p:nvSpPr>
        <p:spPr bwMode="auto">
          <a:xfrm>
            <a:off x="1600200" y="762000"/>
            <a:ext cx="586740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9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מאמץ מתמשך ואורך נשימה</a:t>
            </a:r>
          </a:p>
          <a:p>
            <a:pPr algn="r" rtl="1">
              <a:lnSpc>
                <a:spcPct val="9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נכונות להשתלב במטרות-על שמעבר לקבוצה שלי</a:t>
            </a:r>
          </a:p>
          <a:p>
            <a:pPr algn="r" rtl="1">
              <a:lnSpc>
                <a:spcPct val="9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הגדרה מדוייקת של מטרות בנות-השגה</a:t>
            </a:r>
          </a:p>
          <a:p>
            <a:pPr algn="r" rtl="1">
              <a:lnSpc>
                <a:spcPct val="9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החלטה נחושה שלא להפעיל אלימות</a:t>
            </a:r>
          </a:p>
          <a:p>
            <a:pPr algn="r" rtl="1">
              <a:lnSpc>
                <a:spcPct val="9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עמידות בכישלונות ובאכזבות</a:t>
            </a:r>
          </a:p>
          <a:p>
            <a:pPr algn="r" rtl="1">
              <a:lnSpc>
                <a:spcPct val="9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נכונות לקורבנות : זמן, כסף, התנכלות, השמצה, מאסר.</a:t>
            </a:r>
          </a:p>
          <a:p>
            <a:pPr algn="r" rtl="1">
              <a:lnSpc>
                <a:spcPct val="9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אסטרטגיה </a:t>
            </a:r>
          </a:p>
          <a:p>
            <a:pPr algn="r" rtl="1">
              <a:lnSpc>
                <a:spcPct val="9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אנו היוזמים, היריבים יגיבו</a:t>
            </a:r>
          </a:p>
          <a:p>
            <a:pPr algn="r" rtl="1">
              <a:lnSpc>
                <a:spcPct val="90000"/>
              </a:lnSpc>
              <a:buClr>
                <a:srgbClr val="FF3300"/>
              </a:buClr>
              <a:buSzPct val="85000"/>
            </a:pPr>
            <a:endParaRPr lang="en-US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1681163" y="152400"/>
            <a:ext cx="5781675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 מהי תודעת-המאבק הנדרשת ?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4D0808"/>
                  </a:gs>
                  <a:gs pos="15000">
                    <a:srgbClr val="FF0300"/>
                  </a:gs>
                  <a:gs pos="27500">
                    <a:srgbClr val="FF7A00"/>
                  </a:gs>
                  <a:gs pos="50000">
                    <a:srgbClr val="FFF200"/>
                  </a:gs>
                  <a:gs pos="72500">
                    <a:srgbClr val="FF7A00"/>
                  </a:gs>
                  <a:gs pos="85000">
                    <a:srgbClr val="FF0300"/>
                  </a:gs>
                  <a:gs pos="100000">
                    <a:srgbClr val="4D0808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5" name="Line 7"/>
          <p:cNvSpPr>
            <a:spLocks noChangeShapeType="1"/>
          </p:cNvSpPr>
          <p:nvPr/>
        </p:nvSpPr>
        <p:spPr bwMode="auto">
          <a:xfrm>
            <a:off x="2057400" y="762000"/>
            <a:ext cx="487680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buClr>
                <a:srgbClr val="FF3300"/>
              </a:buClr>
              <a:buSzPct val="80000"/>
              <a:buFont typeface="Arial" charset="0"/>
              <a:buNone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א. </a:t>
            </a:r>
            <a:r>
              <a:rPr lang="he-IL" b="1" u="sng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העדר מסורת והרגלים של </a:t>
            </a: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:</a:t>
            </a:r>
            <a:endParaRPr lang="he-IL" b="1" u="sng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lvl="1" algn="r" rtl="1">
              <a:lnSpc>
                <a:spcPct val="115000"/>
              </a:lnSpc>
              <a:buClr>
                <a:srgbClr val="FF3300"/>
              </a:buClr>
              <a:buSzPct val="80000"/>
              <a:buFont typeface="Wingdings" pitchFamily="2" charset="2"/>
              <a:buChar char="v"/>
            </a:pPr>
            <a:r>
              <a:rPr lang="he-IL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	 מאבקים עממיים  </a:t>
            </a:r>
          </a:p>
          <a:p>
            <a:pPr lvl="1" algn="r" rtl="1">
              <a:lnSpc>
                <a:spcPct val="115000"/>
              </a:lnSpc>
              <a:buClr>
                <a:srgbClr val="FF3300"/>
              </a:buClr>
              <a:buSzPct val="80000"/>
              <a:buFont typeface="Wingdings" pitchFamily="2" charset="2"/>
              <a:buChar char="v"/>
            </a:pPr>
            <a:r>
              <a:rPr lang="he-IL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	 מאבקים חברתיים</a:t>
            </a:r>
          </a:p>
          <a:p>
            <a:pPr lvl="1" algn="r" rtl="1">
              <a:lnSpc>
                <a:spcPct val="115000"/>
              </a:lnSpc>
              <a:buClr>
                <a:srgbClr val="FF3300"/>
              </a:buClr>
              <a:buSzPct val="80000"/>
              <a:buFont typeface="Wingdings" pitchFamily="2" charset="2"/>
              <a:buChar char="v"/>
            </a:pPr>
            <a:r>
              <a:rPr lang="he-IL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 סולידריות בין מעמדות ובין ציבורים</a:t>
            </a:r>
          </a:p>
          <a:p>
            <a:pPr lvl="1" algn="r" rtl="1">
              <a:lnSpc>
                <a:spcPct val="115000"/>
              </a:lnSpc>
              <a:buClr>
                <a:srgbClr val="FF3300"/>
              </a:buClr>
              <a:buSzPct val="80000"/>
              <a:buFont typeface="Wingdings" pitchFamily="2" charset="2"/>
              <a:buChar char="v"/>
            </a:pPr>
            <a:r>
              <a:rPr lang="he-IL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 שיתוף-פעולה בין מאבקים</a:t>
            </a:r>
          </a:p>
          <a:p>
            <a:pPr lvl="1" algn="r" rtl="1">
              <a:lnSpc>
                <a:spcPct val="115000"/>
              </a:lnSpc>
              <a:buClr>
                <a:srgbClr val="FF3300"/>
              </a:buClr>
              <a:buSzPct val="80000"/>
              <a:buFont typeface="Wingdings" pitchFamily="2" charset="2"/>
              <a:buChar char="v"/>
            </a:pPr>
            <a:r>
              <a:rPr lang="he-IL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 מיומנות במשא ומתן</a:t>
            </a:r>
            <a:endParaRPr lang="en-US" sz="3200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2774" name="WordArt 6"/>
          <p:cNvSpPr>
            <a:spLocks noChangeArrowheads="1" noChangeShapeType="1" noTextEdit="1"/>
          </p:cNvSpPr>
          <p:nvPr/>
        </p:nvSpPr>
        <p:spPr bwMode="auto">
          <a:xfrm>
            <a:off x="2133600" y="228600"/>
            <a:ext cx="48768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 ג. מאפייני מאבקים בישראל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4D0808"/>
                  </a:gs>
                  <a:gs pos="15000">
                    <a:srgbClr val="FF0300"/>
                  </a:gs>
                  <a:gs pos="27500">
                    <a:srgbClr val="FF7A00"/>
                  </a:gs>
                  <a:gs pos="50000">
                    <a:srgbClr val="FFF200"/>
                  </a:gs>
                  <a:gs pos="72500">
                    <a:srgbClr val="FF7A00"/>
                  </a:gs>
                  <a:gs pos="85000">
                    <a:srgbClr val="FF0300"/>
                  </a:gs>
                  <a:gs pos="100000">
                    <a:srgbClr val="4D0808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</a:t>
            </a:r>
            <a:r>
              <a:rPr lang="he-IL" sz="40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 </a:t>
            </a:r>
            <a:r>
              <a:rPr lang="he-IL" sz="4000" b="1" u="sng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מאפייני מאבקים בישראל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/>
            </a:r>
            <a:b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</a:br>
            <a:endParaRPr lang="en-US" sz="40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10000"/>
              </a:lnSpc>
              <a:buFont typeface="Arial" charset="0"/>
              <a:buNone/>
            </a:pPr>
            <a:r>
              <a:rPr lang="he-IL" sz="30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ב. ריבוי של שדות-מאבק נפרדים ואף מנותקים:</a:t>
            </a:r>
          </a:p>
          <a:p>
            <a:pPr algn="r" rtl="1">
              <a:lnSpc>
                <a:spcPct val="110000"/>
              </a:lnSpc>
            </a:pPr>
            <a:r>
              <a:rPr lang="he-IL" sz="22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פוליטי-בטחוני</a:t>
            </a:r>
          </a:p>
          <a:p>
            <a:pPr algn="r" rtl="1">
              <a:lnSpc>
                <a:spcPct val="110000"/>
              </a:lnSpc>
            </a:pPr>
            <a:r>
              <a:rPr lang="he-IL" sz="22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חברתי-כלכלי</a:t>
            </a:r>
          </a:p>
          <a:p>
            <a:pPr algn="r" rtl="1">
              <a:lnSpc>
                <a:spcPct val="110000"/>
              </a:lnSpc>
            </a:pPr>
            <a:r>
              <a:rPr lang="he-IL" sz="22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פרלמנטרי-חוקתי</a:t>
            </a:r>
          </a:p>
          <a:p>
            <a:pPr algn="r" rtl="1">
              <a:lnSpc>
                <a:spcPct val="110000"/>
              </a:lnSpc>
            </a:pPr>
            <a:r>
              <a:rPr lang="he-IL" sz="22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סביבתי</a:t>
            </a:r>
          </a:p>
          <a:p>
            <a:pPr algn="r" rtl="1">
              <a:lnSpc>
                <a:spcPct val="110000"/>
              </a:lnSpc>
            </a:pPr>
            <a:r>
              <a:rPr lang="he-IL" sz="22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זכויות אדם</a:t>
            </a:r>
          </a:p>
          <a:p>
            <a:pPr algn="r" rtl="1">
              <a:lnSpc>
                <a:spcPct val="110000"/>
              </a:lnSpc>
              <a:buFont typeface="Arial" charset="0"/>
              <a:buNone/>
            </a:pPr>
            <a:r>
              <a:rPr lang="he-IL" sz="31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ג. ריבוי קבוצות-מאבק קטנות עם  מחוייבות גבוהה </a:t>
            </a:r>
          </a:p>
          <a:p>
            <a:pPr algn="r" rtl="1">
              <a:lnSpc>
                <a:spcPct val="110000"/>
              </a:lnSpc>
              <a:buFont typeface="Arial" charset="0"/>
              <a:buNone/>
            </a:pPr>
            <a:r>
              <a:rPr lang="he-IL" sz="30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ד.  שיתוף-פעולה מצומצם בין מאבקים.</a:t>
            </a:r>
          </a:p>
          <a:p>
            <a:pPr algn="r" rtl="1">
              <a:lnSpc>
                <a:spcPct val="110000"/>
              </a:lnSpc>
              <a:buFont typeface="Arial" charset="0"/>
              <a:buNone/>
            </a:pPr>
            <a:r>
              <a:rPr lang="he-IL" sz="30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ה. אין פעולה משותפת</a:t>
            </a:r>
          </a:p>
          <a:p>
            <a:pPr algn="r" rtl="1">
              <a:lnSpc>
                <a:spcPct val="110000"/>
              </a:lnSpc>
              <a:buFont typeface="Arial" charset="0"/>
              <a:buNone/>
            </a:pPr>
            <a:r>
              <a:rPr lang="he-IL" sz="30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ו. לא הצטברה מסה קריטית.</a:t>
            </a:r>
          </a:p>
          <a:p>
            <a:pPr algn="r" rtl="1">
              <a:lnSpc>
                <a:spcPct val="110000"/>
              </a:lnSpc>
              <a:buFont typeface="Arial" charset="0"/>
              <a:buNone/>
            </a:pPr>
            <a:r>
              <a:rPr lang="he-IL" sz="30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ז. חשיבה טקטית מעולה, חשיבה אסטרטגית מועטה</a:t>
            </a:r>
          </a:p>
          <a:p>
            <a:pPr algn="r" rtl="1">
              <a:lnSpc>
                <a:spcPct val="110000"/>
              </a:lnSpc>
              <a:buFont typeface="Arial" charset="0"/>
              <a:buNone/>
            </a:pPr>
            <a:endParaRPr lang="he-IL" sz="30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110000"/>
              </a:lnSpc>
              <a:buFont typeface="Arial" charset="0"/>
              <a:buNone/>
            </a:pPr>
            <a:endParaRPr lang="he-IL" sz="30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110000"/>
              </a:lnSpc>
              <a:buFont typeface="Arial" charset="0"/>
              <a:buNone/>
            </a:pPr>
            <a:endParaRPr lang="en-US" sz="30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05000"/>
              </a:lnSpc>
              <a:buFont typeface="Arial" charset="0"/>
              <a:buNone/>
            </a:pPr>
            <a:r>
              <a:rPr lang="he-IL" b="1" smtClean="0">
                <a:solidFill>
                  <a:srgbClr val="00277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חזקה ב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אהבה</a:t>
            </a:r>
            <a:endParaRPr lang="he-IL" b="1" smtClean="0">
              <a:solidFill>
                <a:srgbClr val="00277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>
              <a:lnSpc>
                <a:spcPct val="105000"/>
              </a:lnSpc>
            </a:pPr>
            <a:r>
              <a:rPr lang="he-IL" b="1" smtClean="0">
                <a:solidFill>
                  <a:srgbClr val="00277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חלשה יחסית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ב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בניית עוצמה, בהפחתת עוצמת הצד השני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וב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משא ומתן</a:t>
            </a:r>
          </a:p>
          <a:p>
            <a:pPr algn="r" rtl="1">
              <a:lnSpc>
                <a:spcPct val="105000"/>
              </a:lnSpc>
            </a:pP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חזקה בכלי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מחאה ושכנוע,</a:t>
            </a:r>
          </a:p>
          <a:p>
            <a:pPr algn="r" rtl="1">
              <a:lnSpc>
                <a:spcPct val="105000"/>
              </a:lnSpc>
            </a:pP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חלשה יחסית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ב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מניעת שיתוף פעולה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וב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שיבוש מהלכי היריבים.</a:t>
            </a:r>
          </a:p>
          <a:p>
            <a:pPr algn="r" rtl="1">
              <a:lnSpc>
                <a:spcPct val="105000"/>
              </a:lnSpc>
            </a:pP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חזקה בעירור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רגש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ובגיוס רגשי</a:t>
            </a:r>
          </a:p>
          <a:p>
            <a:pPr algn="r" rtl="1">
              <a:lnSpc>
                <a:spcPct val="105000"/>
              </a:lnSpc>
            </a:pP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חלשה יחסית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בתרגום הרגש לשפת הארגון והמעשה</a:t>
            </a:r>
          </a:p>
          <a:p>
            <a:pPr algn="r" rtl="1">
              <a:lnSpc>
                <a:spcPct val="105000"/>
              </a:lnSpc>
              <a:buFont typeface="Arial" charset="0"/>
              <a:buNone/>
            </a:pPr>
            <a:endParaRPr lang="he-IL" b="1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4823" name="WordArt 7"/>
          <p:cNvSpPr>
            <a:spLocks noChangeArrowheads="1" noChangeShapeType="1" noTextEdit="1"/>
          </p:cNvSpPr>
          <p:nvPr/>
        </p:nvSpPr>
        <p:spPr bwMode="auto">
          <a:xfrm>
            <a:off x="3067050" y="228600"/>
            <a:ext cx="348615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3366FF"/>
                    </a:gs>
                    <a:gs pos="12500">
                      <a:srgbClr val="01A78F"/>
                    </a:gs>
                    <a:gs pos="25000">
                      <a:srgbClr val="FFFF00"/>
                    </a:gs>
                    <a:gs pos="37500">
                      <a:srgbClr val="FF6633"/>
                    </a:gs>
                    <a:gs pos="50000">
                      <a:srgbClr val="FF3399"/>
                    </a:gs>
                    <a:gs pos="62500">
                      <a:srgbClr val="FF6633"/>
                    </a:gs>
                    <a:gs pos="75000">
                      <a:srgbClr val="FFFF00"/>
                    </a:gs>
                    <a:gs pos="87500">
                      <a:srgbClr val="01A78F"/>
                    </a:gs>
                    <a:gs pos="100000">
                      <a:srgbClr val="3366FF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 מאפייני המחאה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3366FF"/>
                  </a:gs>
                  <a:gs pos="12500">
                    <a:srgbClr val="01A78F"/>
                  </a:gs>
                  <a:gs pos="25000">
                    <a:srgbClr val="FFFF00"/>
                  </a:gs>
                  <a:gs pos="37500">
                    <a:srgbClr val="FF6633"/>
                  </a:gs>
                  <a:gs pos="50000">
                    <a:srgbClr val="FF3399"/>
                  </a:gs>
                  <a:gs pos="62500">
                    <a:srgbClr val="FF6633"/>
                  </a:gs>
                  <a:gs pos="75000">
                    <a:srgbClr val="FFFF00"/>
                  </a:gs>
                  <a:gs pos="87500">
                    <a:srgbClr val="01A78F"/>
                  </a:gs>
                  <a:gs pos="100000">
                    <a:srgbClr val="3366FF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pPr algn="r" rtl="1">
              <a:lnSpc>
                <a:spcPct val="110000"/>
              </a:lnSpc>
            </a:pP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חזקה ב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רשת, </a:t>
            </a:r>
          </a:p>
          <a:p>
            <a:pPr algn="r" rtl="1">
              <a:lnSpc>
                <a:spcPct val="110000"/>
              </a:lnSpc>
            </a:pP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חלשה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היררכיה</a:t>
            </a:r>
          </a:p>
          <a:p>
            <a:pPr algn="r" rtl="1">
              <a:lnSpc>
                <a:spcPct val="110000"/>
              </a:lnSpc>
            </a:pP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חזקה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שיתוף, </a:t>
            </a:r>
          </a:p>
          <a:p>
            <a:pPr algn="r" rtl="1">
              <a:lnSpc>
                <a:spcPct val="110000"/>
              </a:lnSpc>
            </a:pP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חלשה יחסית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פעולה משותפת</a:t>
            </a:r>
            <a:endParaRPr lang="he-IL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110000"/>
              </a:lnSpc>
            </a:pP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חזקה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תודעת-המאבק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-אצל הגרעין הקשה </a:t>
            </a:r>
          </a:p>
          <a:p>
            <a:pPr algn="r" rtl="1">
              <a:lnSpc>
                <a:spcPct val="110000"/>
              </a:lnSpc>
            </a:pP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חלשה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תודעת-המאבק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אצל הפחות-פעילים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</a:p>
          <a:p>
            <a:pPr>
              <a:lnSpc>
                <a:spcPct val="110000"/>
              </a:lnSpc>
            </a:pPr>
            <a:endParaRPr lang="en-US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5846" name="WordArt 6"/>
          <p:cNvSpPr>
            <a:spLocks noChangeArrowheads="1" noChangeShapeType="1" noTextEdit="1"/>
          </p:cNvSpPr>
          <p:nvPr/>
        </p:nvSpPr>
        <p:spPr bwMode="auto">
          <a:xfrm>
            <a:off x="2895600" y="609600"/>
            <a:ext cx="348615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3366FF"/>
                    </a:gs>
                    <a:gs pos="12500">
                      <a:srgbClr val="01A78F"/>
                    </a:gs>
                    <a:gs pos="25000">
                      <a:srgbClr val="FFFF00"/>
                    </a:gs>
                    <a:gs pos="37500">
                      <a:srgbClr val="FF6633"/>
                    </a:gs>
                    <a:gs pos="50000">
                      <a:srgbClr val="FF3399"/>
                    </a:gs>
                    <a:gs pos="62500">
                      <a:srgbClr val="FF6633"/>
                    </a:gs>
                    <a:gs pos="75000">
                      <a:srgbClr val="FFFF00"/>
                    </a:gs>
                    <a:gs pos="87500">
                      <a:srgbClr val="01A78F"/>
                    </a:gs>
                    <a:gs pos="100000">
                      <a:srgbClr val="3366FF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 מאפייני המחאה- המשך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3366FF"/>
                  </a:gs>
                  <a:gs pos="12500">
                    <a:srgbClr val="01A78F"/>
                  </a:gs>
                  <a:gs pos="25000">
                    <a:srgbClr val="FFFF00"/>
                  </a:gs>
                  <a:gs pos="37500">
                    <a:srgbClr val="FF6633"/>
                  </a:gs>
                  <a:gs pos="50000">
                    <a:srgbClr val="FF3399"/>
                  </a:gs>
                  <a:gs pos="62500">
                    <a:srgbClr val="FF6633"/>
                  </a:gs>
                  <a:gs pos="75000">
                    <a:srgbClr val="FFFF00"/>
                  </a:gs>
                  <a:gs pos="87500">
                    <a:srgbClr val="01A78F"/>
                  </a:gs>
                  <a:gs pos="100000">
                    <a:srgbClr val="3366FF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381000" y="76200"/>
            <a:ext cx="8229600" cy="1143000"/>
          </a:xfrm>
        </p:spPr>
        <p:txBody>
          <a:bodyPr/>
          <a:lstStyle/>
          <a:p>
            <a:r>
              <a:rPr lang="he-IL" b="1" u="sng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כדי לבנות אסטרטגיה-א'</a:t>
            </a:r>
            <a:r>
              <a:rPr lang="he-IL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: </a:t>
            </a:r>
            <a:endParaRPr lang="en-US" b="1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457200" y="1798638"/>
            <a:ext cx="8534400" cy="4525962"/>
          </a:xfrm>
        </p:spPr>
        <p:txBody>
          <a:bodyPr/>
          <a:lstStyle/>
          <a:p>
            <a:pPr algn="r" rtl="1">
              <a:buFont typeface="Arial" charset="0"/>
              <a:buNone/>
            </a:pPr>
            <a:r>
              <a:rPr lang="he-IL" sz="36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א.</a:t>
            </a:r>
            <a:r>
              <a:rPr lang="he-IL" sz="36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6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נבחין תחילה בין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8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מטרות-של -תהליך</a:t>
            </a:r>
          </a:p>
          <a:p>
            <a:pPr algn="r" rtl="1">
              <a:buFont typeface="Arial" charset="0"/>
              <a:buNone/>
            </a:pP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	</a:t>
            </a:r>
            <a:r>
              <a:rPr lang="he-IL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("איך להיאבק") לבין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8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מטרות-של-תוכן</a:t>
            </a:r>
            <a:r>
              <a:rPr lang="he-IL" sz="4800" b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("על מה להיאבק").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</a:t>
            </a:r>
          </a:p>
          <a:p>
            <a:pPr algn="r" rtl="1">
              <a:buFont typeface="Arial" charset="0"/>
              <a:buNone/>
            </a:pPr>
            <a:r>
              <a:rPr lang="he-IL" sz="40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ב.  נתכנן תחילה את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0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התהליכים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.</a:t>
            </a:r>
            <a:endParaRPr lang="en-US" sz="4000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buFont typeface="Arial" charset="0"/>
              <a:buNone/>
            </a:pPr>
            <a:r>
              <a:rPr lang="he-IL" sz="40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ג.  רק לאחר מכן נתכנן את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0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התכנים</a:t>
            </a:r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.</a:t>
            </a:r>
          </a:p>
          <a:p>
            <a:pPr algn="r" rtl="1">
              <a:buFont typeface="Arial" charset="0"/>
              <a:buNone/>
            </a:pPr>
            <a:endParaRPr lang="en-US" sz="3600" b="1" smtClean="0"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</a:t>
            </a:r>
            <a:r>
              <a:rPr lang="he-IL" sz="4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כדי לבנות אסטרטגיה:  בניית תהליכים</a:t>
            </a:r>
            <a:endParaRPr lang="en-US" sz="4000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r" rtl="1">
              <a:buFont typeface="Arial" charset="0"/>
              <a:buAutoNum type="arabicPeriod"/>
            </a:pP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נגדיר את מטרותינו ל-3 השנים הקרובות בתחום:</a:t>
            </a:r>
          </a:p>
          <a:p>
            <a:pPr marL="514350" indent="-514350" algn="r" rtl="1">
              <a:buFont typeface="Arial" charset="0"/>
              <a:buNone/>
            </a:pPr>
            <a:r>
              <a:rPr lang="he-IL" sz="3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	</a:t>
            </a:r>
            <a:r>
              <a:rPr lang="he-IL" sz="37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האהבה</a:t>
            </a:r>
            <a:r>
              <a:rPr lang="he-IL" sz="3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:  </a:t>
            </a:r>
          </a:p>
          <a:p>
            <a:pPr marL="514350" indent="-514350" algn="r" rtl="1">
              <a:buClr>
                <a:srgbClr val="FF1D73"/>
              </a:buClr>
              <a:buFont typeface="Wingdings" pitchFamily="2" charset="2"/>
              <a:buChar char="§"/>
            </a:pPr>
            <a:r>
              <a:rPr lang="he-IL" sz="26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גיוס מיליון חברים לפייסבוק</a:t>
            </a:r>
          </a:p>
          <a:p>
            <a:pPr marL="514350" indent="-514350" algn="r" rtl="1">
              <a:buClr>
                <a:srgbClr val="FF1D73"/>
              </a:buClr>
              <a:buFont typeface="Wingdings" pitchFamily="2" charset="2"/>
              <a:buChar char="§"/>
            </a:pPr>
            <a:r>
              <a:rPr lang="he-IL" sz="26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גיוס 10000 פעילים</a:t>
            </a:r>
          </a:p>
          <a:p>
            <a:pPr marL="514350" indent="-514350" algn="r" rtl="1">
              <a:buClr>
                <a:srgbClr val="FF1D73"/>
              </a:buClr>
              <a:buFont typeface="Wingdings" pitchFamily="2" charset="2"/>
              <a:buChar char="§"/>
            </a:pPr>
            <a:r>
              <a:rPr lang="he-IL" sz="26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בניית כלי תקשורת שלנו</a:t>
            </a:r>
          </a:p>
          <a:p>
            <a:pPr marL="514350" indent="-514350" algn="r" rtl="1">
              <a:buClr>
                <a:srgbClr val="FF1D73"/>
              </a:buClr>
              <a:buFont typeface="Wingdings" pitchFamily="2" charset="2"/>
              <a:buChar char="§"/>
            </a:pPr>
            <a:r>
              <a:rPr lang="he-IL" sz="26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הקמת גופים ותהליכים לגיוס, הידברות, חינוך, </a:t>
            </a:r>
          </a:p>
          <a:p>
            <a:pPr marL="514350" indent="-514350" algn="r" rtl="1">
              <a:buClr>
                <a:srgbClr val="FF1D73"/>
              </a:buClr>
              <a:buFont typeface="Wingdings" pitchFamily="2" charset="2"/>
              <a:buChar char="§"/>
            </a:pPr>
            <a:r>
              <a:rPr lang="he-IL" sz="26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חיבור המעמד הנמוך וציבורים אחרים: חרדים, דתיים-לאומיים, ערבים ועוד.</a:t>
            </a:r>
          </a:p>
          <a:p>
            <a:pPr marL="514350" indent="-514350" algn="r" rtl="1">
              <a:buClr>
                <a:srgbClr val="FF1D73"/>
              </a:buClr>
              <a:buFont typeface="Wingdings" pitchFamily="2" charset="2"/>
              <a:buChar char="§"/>
            </a:pPr>
            <a:r>
              <a:rPr lang="he-IL" sz="26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הגדרתה מוסכמת של מטרות ויעדים בתחומי המאבק המרכזיים:  חינוך, דיור וכו'. </a:t>
            </a:r>
          </a:p>
          <a:p>
            <a:pPr marL="514350" indent="-514350" algn="r" rtl="1">
              <a:buClr>
                <a:srgbClr val="FF1D73"/>
              </a:buClr>
              <a:buFont typeface="Wingdings" pitchFamily="2" charset="2"/>
              <a:buChar char="§"/>
            </a:pPr>
            <a:endParaRPr lang="en-US" sz="2200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228600" y="0"/>
            <a:ext cx="8458200" cy="1143000"/>
          </a:xfrm>
        </p:spPr>
        <p:txBody>
          <a:bodyPr/>
          <a:lstStyle/>
          <a:p>
            <a:pPr algn="r" rtl="1"/>
            <a:r>
              <a:rPr lang="he-IL" sz="4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</a:t>
            </a:r>
            <a:r>
              <a:rPr lang="he-IL" sz="40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כדי לבנות אסטרטגיה:  בניית תהליכים</a:t>
            </a:r>
            <a:endParaRPr lang="en-US" sz="4000" b="1" u="sng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r" rtl="1">
              <a:lnSpc>
                <a:spcPct val="110000"/>
              </a:lnSpc>
              <a:buClr>
                <a:schemeClr val="accent1"/>
              </a:buClr>
              <a:buSzPct val="80000"/>
              <a:buFont typeface="Wingdings" pitchFamily="2" charset="2"/>
              <a:buChar char="v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נגדיר את מטרותינו ל-3 השנים הקרובות בתחום  בניית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העוצמה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.</a:t>
            </a:r>
          </a:p>
          <a:p>
            <a:pPr marL="514350" indent="-514350" algn="r" rtl="1">
              <a:lnSpc>
                <a:spcPct val="110000"/>
              </a:lnSpc>
              <a:buClr>
                <a:schemeClr val="accent1"/>
              </a:buClr>
              <a:buSzPct val="80000"/>
              <a:buFont typeface="Wingdings" pitchFamily="2" charset="2"/>
              <a:buChar char="v"/>
            </a:pP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כיבוש הכנסת והרשויות המקומיות בבחירות הקרובות</a:t>
            </a:r>
          </a:p>
          <a:p>
            <a:pPr marL="514350" indent="-514350" algn="r" rtl="1">
              <a:lnSpc>
                <a:spcPct val="110000"/>
              </a:lnSpc>
              <a:buClr>
                <a:schemeClr val="accent1"/>
              </a:buClr>
              <a:buSzPct val="80000"/>
              <a:buFont typeface="Wingdings" pitchFamily="2" charset="2"/>
              <a:buChar char="v"/>
            </a:pP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יצירת נוכחות,  השגחה ופיקוח במוסדות ציבוריים</a:t>
            </a:r>
          </a:p>
          <a:p>
            <a:pPr marL="514350" indent="-514350" algn="r" rtl="1">
              <a:lnSpc>
                <a:spcPct val="110000"/>
              </a:lnSpc>
              <a:buClr>
                <a:schemeClr val="accent1"/>
              </a:buClr>
              <a:buSzPct val="80000"/>
              <a:buFont typeface="Wingdings" pitchFamily="2" charset="2"/>
              <a:buChar char="v"/>
            </a:pP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כיבוש ההסתדרות</a:t>
            </a:r>
          </a:p>
          <a:p>
            <a:pPr marL="514350" indent="-514350" algn="r" rtl="1">
              <a:lnSpc>
                <a:spcPct val="110000"/>
              </a:lnSpc>
              <a:buClr>
                <a:schemeClr val="accent1"/>
              </a:buClr>
              <a:buSzPct val="80000"/>
              <a:buFont typeface="Wingdings" pitchFamily="2" charset="2"/>
              <a:buChar char="v"/>
            </a:pP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הפעלה מושכלת של  כלי המאבק ה"כבדים" במערכות על תכנים ספציפיים:  דיור, יוקר המחייה וכו'. </a:t>
            </a:r>
            <a:endParaRPr lang="he-IL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rtl="1"/>
            <a:r>
              <a:rPr lang="he-IL" sz="40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כדי לבנות אסטרטגיה: בניית תהליכים</a:t>
            </a:r>
            <a:endParaRPr lang="en-US" sz="4000" b="1" u="sng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pPr algn="r" rtl="1">
              <a:buFont typeface="Arial" charset="0"/>
              <a:buNone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3. נגדיר את מטרותינו ל-3 השנים הקרובות בתחום </a:t>
            </a:r>
          </a:p>
          <a:p>
            <a:pPr algn="ctr" rtl="1">
              <a:buFont typeface="Arial" charset="0"/>
              <a:buNone/>
            </a:pPr>
            <a:r>
              <a:rPr lang="he-IL" b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המשא-ומתן</a:t>
            </a:r>
          </a:p>
          <a:p>
            <a:pPr algn="r" rtl="1">
              <a:buClr>
                <a:srgbClr val="FF66FF"/>
              </a:buClr>
              <a:buSzPct val="85000"/>
              <a:buFont typeface="Wingdings" pitchFamily="2" charset="2"/>
              <a:buChar char="§"/>
            </a:pP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הגעה למו"מ בין הממשלה, המעסיקים, בעלי ההון, העובדים ואנחנו בסוגיות-תוכן כגון דיור, יוקר המחייה, חינוך וכו'.</a:t>
            </a:r>
          </a:p>
          <a:p>
            <a:pPr algn="r" rtl="1">
              <a:buClr>
                <a:srgbClr val="FF66FF"/>
              </a:buClr>
              <a:buSzPct val="85000"/>
              <a:buFont typeface="Wingdings" pitchFamily="2" charset="2"/>
              <a:buChar char="§"/>
            </a:pP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הגעה לייסודה של אמנה חברתית בין הגופים הללו.</a:t>
            </a:r>
          </a:p>
          <a:p>
            <a:pPr algn="r" rtl="1">
              <a:buClr>
                <a:srgbClr val="FF66FF"/>
              </a:buClr>
              <a:buSzPct val="85000"/>
              <a:buFont typeface="Wingdings" pitchFamily="2" charset="2"/>
              <a:buChar char="§"/>
            </a:pP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הגעה לחקיקת חוקי- יסוד נדרשים.</a:t>
            </a:r>
          </a:p>
          <a:p>
            <a:pPr algn="r" rtl="1">
              <a:buClr>
                <a:srgbClr val="FF66FF"/>
              </a:buClr>
              <a:buSzPct val="85000"/>
              <a:buFont typeface="Wingdings" pitchFamily="2" charset="2"/>
              <a:buChar char="§"/>
            </a:pP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הכשרת  עצמנו לניהול מו"מים כאלו</a:t>
            </a:r>
          </a:p>
          <a:p>
            <a:pPr algn="r" rtl="1">
              <a:buClr>
                <a:srgbClr val="FF66FF"/>
              </a:buClr>
              <a:buSzPct val="85000"/>
              <a:buFont typeface="Wingdings" pitchFamily="2" charset="2"/>
              <a:buChar char="§"/>
            </a:pPr>
            <a:r>
              <a:rPr lang="he-IL" sz="28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הקמת צוותי מומחים לניהול מומ"ים</a:t>
            </a:r>
          </a:p>
          <a:p>
            <a:pPr algn="r" rtl="1"/>
            <a:endParaRPr lang="en-US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z="40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כדי לבנות אסטרטגיה : בניית תהליכים</a:t>
            </a:r>
            <a:endParaRPr lang="en-US" sz="4000" b="1" u="sng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810000"/>
          </a:xfrm>
        </p:spPr>
        <p:txBody>
          <a:bodyPr/>
          <a:lstStyle/>
          <a:p>
            <a:pPr algn="r" rtl="1">
              <a:lnSpc>
                <a:spcPct val="120000"/>
              </a:lnSpc>
              <a:buFont typeface="Arial" charset="0"/>
              <a:buNone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נגדיר את </a:t>
            </a:r>
            <a:r>
              <a:rPr lang="he-IL" b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עקרונות  הארגון</a:t>
            </a: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המתאימים לתנועה: </a:t>
            </a:r>
          </a:p>
          <a:p>
            <a:pPr algn="r" rtl="1">
              <a:lnSpc>
                <a:spcPct val="120000"/>
              </a:lnSpc>
              <a:buClr>
                <a:srgbClr val="FF66FF"/>
              </a:buClr>
              <a:buSzPct val="85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רשתארכיה: </a:t>
            </a:r>
            <a:r>
              <a:rPr lang="he-IL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פלורליזם</a:t>
            </a: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בפעולות, זיקה ב</a:t>
            </a:r>
            <a:r>
              <a:rPr lang="he-IL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מטרות-על</a:t>
            </a:r>
          </a:p>
          <a:p>
            <a:pPr algn="r" rtl="1">
              <a:lnSpc>
                <a:spcPct val="120000"/>
              </a:lnSpc>
              <a:buClr>
                <a:srgbClr val="FF66FF"/>
              </a:buClr>
              <a:buSzPct val="85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דמוקרטיה השתתפותית</a:t>
            </a:r>
          </a:p>
          <a:p>
            <a:pPr algn="r" rtl="1">
              <a:lnSpc>
                <a:spcPct val="120000"/>
              </a:lnSpc>
              <a:buClr>
                <a:srgbClr val="FF66FF"/>
              </a:buClr>
              <a:buSzPct val="85000"/>
              <a:buFont typeface="Wingdings" pitchFamily="2" charset="2"/>
              <a:buChar char="§"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זרועות-על נדרשות: מודיעין, חינוך, לוגיסטיקה, לובי וכו'.</a:t>
            </a:r>
            <a:endParaRPr lang="en-US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3C21A-3EDB-4EE1-97F4-5FC30D1402A4}" type="slidenum">
              <a:rPr lang="he-IL"/>
              <a:pPr/>
              <a:t>39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rtl="1"/>
            <a:r>
              <a:rPr lang="he-IL" sz="4000" b="1" u="sng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כדי לבנות אסטרטגיה:  בניית התכנים</a:t>
            </a:r>
            <a:endParaRPr lang="en-US" sz="4000" b="1" u="sng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נגדיר בבהירות ובדיוק את </a:t>
            </a:r>
            <a:r>
              <a:rPr lang="he-IL" sz="3000" b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תחומי התוכן</a:t>
            </a: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ואת </a:t>
            </a:r>
            <a:r>
              <a:rPr lang="he-IL" sz="3000" b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מטרות-התוכן</a:t>
            </a: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שרצוננו לשנות, כגון:</a:t>
            </a:r>
          </a:p>
          <a:p>
            <a:pPr algn="r" rtl="1">
              <a:buClr>
                <a:srgbClr val="FF66FF"/>
              </a:buClr>
              <a:buSzPct val="85000"/>
            </a:pP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בטחון חברתי</a:t>
            </a:r>
          </a:p>
          <a:p>
            <a:pPr algn="r" rtl="1">
              <a:buClr>
                <a:srgbClr val="FF66FF"/>
              </a:buClr>
              <a:buSzPct val="85000"/>
            </a:pP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יוקר המחיה</a:t>
            </a:r>
          </a:p>
          <a:p>
            <a:pPr algn="r" rtl="1">
              <a:buClr>
                <a:srgbClr val="FF66FF"/>
              </a:buClr>
              <a:buSzPct val="85000"/>
            </a:pP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דיור</a:t>
            </a:r>
          </a:p>
          <a:p>
            <a:pPr algn="r" rtl="1">
              <a:buClr>
                <a:srgbClr val="FF66FF"/>
              </a:buClr>
              <a:buSzPct val="85000"/>
            </a:pP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בריאות</a:t>
            </a:r>
          </a:p>
          <a:p>
            <a:pPr algn="r" rtl="1">
              <a:buClr>
                <a:srgbClr val="FF66FF"/>
              </a:buClr>
              <a:buSzPct val="85000"/>
            </a:pP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תחבורה</a:t>
            </a:r>
          </a:p>
          <a:p>
            <a:pPr algn="r" rtl="1">
              <a:buClr>
                <a:srgbClr val="FF66FF"/>
              </a:buClr>
              <a:buSzPct val="85000"/>
            </a:pP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נקבע מראש איך נדע אם השגנו את המטרות</a:t>
            </a:r>
          </a:p>
          <a:p>
            <a:pPr algn="r" rtl="1">
              <a:buFont typeface="Arial" charset="0"/>
              <a:buNone/>
            </a:pPr>
            <a:r>
              <a:rPr lang="he-IL" sz="3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ונגבש להם </a:t>
            </a:r>
            <a:r>
              <a:rPr lang="he-IL" sz="3700" b="1" smtClean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אסטרטגיות ספציפיות</a:t>
            </a:r>
            <a:endParaRPr lang="en-US" sz="3700" b="1" smtClean="0">
              <a:solidFill>
                <a:srgbClr val="FF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38ED-3E30-4D01-9E72-4E274E129A84}" type="slidenum">
              <a:rPr lang="he-IL"/>
              <a:pPr/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he-IL" sz="4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מאסטרטגית-על לאסטרטגיות-של -קבוצות</a:t>
            </a:r>
            <a:endParaRPr lang="en-US" sz="4000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lnSpc>
                <a:spcPct val="90000"/>
              </a:lnSpc>
            </a:pPr>
            <a:endParaRPr lang="he-IL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90000"/>
              </a:lnSpc>
              <a:buFont typeface="Arial" charset="0"/>
              <a:buNone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קבוצות-מאבק שונות יכינו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400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אסטרטגיות לעצמן</a:t>
            </a:r>
          </a:p>
          <a:p>
            <a:pPr algn="r" rtl="1">
              <a:lnSpc>
                <a:spcPct val="90000"/>
              </a:lnSpc>
              <a:buFont typeface="Arial" charset="0"/>
              <a:buNone/>
            </a:pPr>
            <a:r>
              <a:rPr lang="he-IL" sz="36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שיהיו בזיקה</a:t>
            </a:r>
            <a:r>
              <a:rPr lang="he-IL" sz="36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400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לאסטרטגיה הכללית,</a:t>
            </a:r>
          </a:p>
          <a:p>
            <a:pPr algn="r" rtl="1">
              <a:lnSpc>
                <a:spcPct val="90000"/>
              </a:lnSpc>
              <a:buFont typeface="Arial" charset="0"/>
              <a:buNone/>
            </a:pPr>
            <a:r>
              <a:rPr lang="he-IL" sz="44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ויכללו גם:</a:t>
            </a:r>
            <a:r>
              <a:rPr lang="he-IL" sz="44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 </a:t>
            </a:r>
          </a:p>
          <a:p>
            <a:pPr algn="ctr" rtl="1">
              <a:lnSpc>
                <a:spcPct val="90000"/>
              </a:lnSpc>
              <a:buFont typeface="Arial" charset="0"/>
              <a:buNone/>
            </a:pPr>
            <a:r>
              <a:rPr lang="he-IL" sz="4400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שיתוף פעולה </a:t>
            </a:r>
          </a:p>
          <a:p>
            <a:pPr algn="ctr" rtl="1">
              <a:lnSpc>
                <a:spcPct val="90000"/>
              </a:lnSpc>
              <a:buFont typeface="Arial" charset="0"/>
              <a:buNone/>
            </a:pPr>
            <a:r>
              <a:rPr lang="he-IL" sz="4400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			פעולה משותפת</a:t>
            </a:r>
          </a:p>
          <a:p>
            <a:pPr algn="ctr" rtl="1">
              <a:lnSpc>
                <a:spcPct val="90000"/>
              </a:lnSpc>
              <a:buFont typeface="Arial" charset="0"/>
              <a:buNone/>
            </a:pPr>
            <a:endParaRPr lang="he-IL" sz="4400" b="1" smtClean="0">
              <a:solidFill>
                <a:srgbClr val="E9006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90000"/>
              </a:lnSpc>
              <a:buFont typeface="Arial" charset="0"/>
              <a:buNone/>
            </a:pPr>
            <a:endParaRPr lang="he-IL" sz="4400" b="1" smtClean="0">
              <a:solidFill>
                <a:srgbClr val="E9006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90000"/>
              </a:lnSpc>
              <a:buFont typeface="Arial" charset="0"/>
              <a:buNone/>
            </a:pPr>
            <a:endParaRPr lang="en-US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10000"/>
              </a:lnSpc>
              <a:buFont typeface="Arial" charset="0"/>
              <a:buNone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עלינו ללמוד לעומק את שדה הכוחות:</a:t>
            </a:r>
          </a:p>
          <a:p>
            <a:pPr algn="r" rtl="1">
              <a:lnSpc>
                <a:spcPct val="110000"/>
              </a:lnSpc>
              <a:buFont typeface="Arial" charset="0"/>
              <a:buAutoNum type="arabicPeriod"/>
            </a:pPr>
            <a:r>
              <a:rPr lang="he-IL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היריבים</a:t>
            </a: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:  אינטרסים, מטרות, אידאולוגיות, יחסי גומלין, חוזקותיהם  וחולשותיהם</a:t>
            </a:r>
          </a:p>
          <a:p>
            <a:pPr algn="r" rtl="1">
              <a:lnSpc>
                <a:spcPct val="110000"/>
              </a:lnSpc>
              <a:buFont typeface="Arial" charset="0"/>
              <a:buAutoNum type="arabicPeriod"/>
            </a:pPr>
            <a:r>
              <a:rPr lang="he-IL" sz="4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הצד שלנו</a:t>
            </a: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:  אינרטסים, מטרות, אידאולוגיות יחסי גומלין, חוזקות וחולשות</a:t>
            </a:r>
          </a:p>
          <a:p>
            <a:pPr algn="r" rtl="1">
              <a:lnSpc>
                <a:spcPct val="110000"/>
              </a:lnSpc>
              <a:buFont typeface="Arial" charset="0"/>
              <a:buAutoNum type="arabicPeriod"/>
            </a:pPr>
            <a:r>
              <a:rPr lang="he-IL" sz="4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שחקנים נוספים </a:t>
            </a: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(כולל בחו"ל):  אינטרסים, מטרות,אידאולוגיות,יחסי גומלין, חוזקות וחולשות</a:t>
            </a:r>
            <a:endParaRPr lang="he-IL" sz="4400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110000"/>
              </a:lnSpc>
              <a:buFont typeface="Arial" charset="0"/>
              <a:buAutoNum type="arabicPeriod"/>
            </a:pPr>
            <a:endParaRPr lang="he-IL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110000"/>
              </a:lnSpc>
              <a:buFont typeface="Arial" charset="0"/>
              <a:buAutoNum type="arabicPeriod"/>
            </a:pPr>
            <a:endParaRPr lang="en-US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4038" name="WordArt 6"/>
          <p:cNvSpPr>
            <a:spLocks noChangeArrowheads="1" noChangeShapeType="1" noTextEdit="1"/>
          </p:cNvSpPr>
          <p:nvPr/>
        </p:nvSpPr>
        <p:spPr bwMode="auto">
          <a:xfrm>
            <a:off x="2919413" y="152400"/>
            <a:ext cx="330517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ממטרות לתכנית: 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4D0808"/>
                  </a:gs>
                  <a:gs pos="15000">
                    <a:srgbClr val="FF0300"/>
                  </a:gs>
                  <a:gs pos="27500">
                    <a:srgbClr val="FF7A00"/>
                  </a:gs>
                  <a:gs pos="50000">
                    <a:srgbClr val="FFF200"/>
                  </a:gs>
                  <a:gs pos="72500">
                    <a:srgbClr val="FF7A00"/>
                  </a:gs>
                  <a:gs pos="85000">
                    <a:srgbClr val="FF0300"/>
                  </a:gs>
                  <a:gs pos="100000">
                    <a:srgbClr val="4D0808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44039" name="Line 7"/>
          <p:cNvSpPr>
            <a:spLocks noChangeShapeType="1"/>
          </p:cNvSpPr>
          <p:nvPr/>
        </p:nvSpPr>
        <p:spPr bwMode="auto">
          <a:xfrm>
            <a:off x="2895600" y="838200"/>
            <a:ext cx="365760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90000"/>
              </a:lnSpc>
              <a:buFont typeface="Arial" charset="0"/>
              <a:buNone/>
            </a:pPr>
            <a:r>
              <a:rPr lang="he-IL" sz="3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לאור המיפוי:</a:t>
            </a:r>
            <a:endParaRPr lang="en-US" sz="3000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90000"/>
              </a:lnSpc>
              <a:buFont typeface="Arial" charset="0"/>
              <a:buNone/>
            </a:pPr>
            <a:endParaRPr lang="en-US" sz="3000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90000"/>
              </a:lnSpc>
              <a:buFont typeface="Arial" charset="0"/>
              <a:buNone/>
            </a:pPr>
            <a:r>
              <a:rPr lang="he-IL" sz="3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תכנון פעולות מציאותיות שיקרבו אותנו להשגת היעדים</a:t>
            </a:r>
          </a:p>
          <a:p>
            <a:pPr algn="r" rtl="1">
              <a:lnSpc>
                <a:spcPct val="90000"/>
              </a:lnSpc>
              <a:buFont typeface="Arial" charset="0"/>
              <a:buNone/>
            </a:pPr>
            <a:r>
              <a:rPr lang="he-IL" sz="3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אשר יבטאו את</a:t>
            </a:r>
            <a:r>
              <a:rPr lang="he-IL" sz="3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</a:p>
          <a:p>
            <a:pPr algn="r" rtl="1">
              <a:lnSpc>
                <a:spcPct val="90000"/>
              </a:lnSpc>
            </a:pPr>
            <a:r>
              <a:rPr lang="he-IL" sz="37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כוחותינו, עוצמתנו  ויתרונותינו</a:t>
            </a:r>
          </a:p>
          <a:p>
            <a:pPr algn="r" rtl="1">
              <a:lnSpc>
                <a:spcPct val="90000"/>
              </a:lnSpc>
            </a:pPr>
            <a:r>
              <a:rPr lang="he-IL" sz="3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לעומת</a:t>
            </a:r>
            <a:r>
              <a:rPr lang="he-IL" sz="3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37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חולשותיהם של היריבים</a:t>
            </a:r>
          </a:p>
          <a:p>
            <a:pPr algn="r" rtl="1">
              <a:lnSpc>
                <a:spcPct val="90000"/>
              </a:lnSpc>
            </a:pPr>
            <a:r>
              <a:rPr lang="he-IL" sz="4100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ושיהיו מותאמות למשאבינו וליכולתנו הנוכחית</a:t>
            </a:r>
            <a:endParaRPr lang="en-US" sz="4100" b="1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5062" name="WordArt 6"/>
          <p:cNvSpPr>
            <a:spLocks noChangeArrowheads="1" noChangeShapeType="1" noTextEdit="1"/>
          </p:cNvSpPr>
          <p:nvPr/>
        </p:nvSpPr>
        <p:spPr bwMode="auto">
          <a:xfrm>
            <a:off x="2919413" y="152400"/>
            <a:ext cx="330517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ממטרות לתכנית: 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4D0808"/>
                  </a:gs>
                  <a:gs pos="15000">
                    <a:srgbClr val="FF0300"/>
                  </a:gs>
                  <a:gs pos="27500">
                    <a:srgbClr val="FF7A00"/>
                  </a:gs>
                  <a:gs pos="50000">
                    <a:srgbClr val="FFF200"/>
                  </a:gs>
                  <a:gs pos="72500">
                    <a:srgbClr val="FF7A00"/>
                  </a:gs>
                  <a:gs pos="85000">
                    <a:srgbClr val="FF0300"/>
                  </a:gs>
                  <a:gs pos="100000">
                    <a:srgbClr val="4D0808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45063" name="Line 7"/>
          <p:cNvSpPr>
            <a:spLocks noChangeShapeType="1"/>
          </p:cNvSpPr>
          <p:nvPr/>
        </p:nvSpPr>
        <p:spPr bwMode="auto">
          <a:xfrm>
            <a:off x="2895600" y="838200"/>
            <a:ext cx="365760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Content Placeholder 2"/>
          <p:cNvSpPr>
            <a:spLocks noGrp="1"/>
          </p:cNvSpPr>
          <p:nvPr>
            <p:ph idx="1"/>
          </p:nvPr>
        </p:nvSpPr>
        <p:spPr>
          <a:xfrm>
            <a:off x="533400" y="1143000"/>
            <a:ext cx="8229600" cy="4525963"/>
          </a:xfrm>
        </p:spPr>
        <p:txBody>
          <a:bodyPr/>
          <a:lstStyle/>
          <a:p>
            <a:pPr algn="r" rtl="1">
              <a:buFont typeface="Arial" charset="0"/>
              <a:buNone/>
            </a:pPr>
            <a:r>
              <a:rPr lang="he-IL" b="1" u="sng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תכנון</a:t>
            </a:r>
          </a:p>
          <a:p>
            <a:pPr algn="r" rtl="1">
              <a:buClr>
                <a:srgbClr val="FF3300"/>
              </a:buClr>
              <a:buSzPct val="85000"/>
              <a:buFont typeface="Wingdings" pitchFamily="2" charset="2"/>
              <a:buChar char="§"/>
            </a:pP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8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סדר-פעולות הדרגתי</a:t>
            </a:r>
          </a:p>
          <a:p>
            <a:pPr algn="r" rtl="1">
              <a:buClr>
                <a:srgbClr val="FF3300"/>
              </a:buClr>
              <a:buSzPct val="85000"/>
              <a:buFont typeface="Wingdings" pitchFamily="2" charset="2"/>
              <a:buChar char="§"/>
            </a:pPr>
            <a:r>
              <a:rPr lang="he-IL" sz="48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ומתפתח</a:t>
            </a:r>
          </a:p>
          <a:p>
            <a:pPr algn="r" rtl="1">
              <a:buClr>
                <a:srgbClr val="FF3300"/>
              </a:buClr>
              <a:buSzPct val="85000"/>
              <a:buFont typeface="Wingdings" pitchFamily="2" charset="2"/>
              <a:buChar char="§"/>
            </a:pPr>
            <a:r>
              <a:rPr lang="he-IL" sz="48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 להשגת מטרות-בינים</a:t>
            </a:r>
          </a:p>
          <a:p>
            <a:pPr algn="r" rtl="1">
              <a:buClr>
                <a:srgbClr val="FF3300"/>
              </a:buClr>
              <a:buSzPct val="85000"/>
              <a:buFont typeface="Wingdings" pitchFamily="2" charset="2"/>
              <a:buChar char="§"/>
            </a:pPr>
            <a:r>
              <a:rPr lang="he-IL" sz="48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צנועות אבל משמעותיות ומגייסות</a:t>
            </a:r>
          </a:p>
          <a:p>
            <a:pPr algn="r" rtl="1">
              <a:buFont typeface="Arial" charset="0"/>
              <a:buNone/>
            </a:pPr>
            <a:endParaRPr lang="he-IL" sz="4800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buFont typeface="Arial" charset="0"/>
              <a:buNone/>
            </a:pPr>
            <a:endParaRPr lang="en-US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6086" name="WordArt 6"/>
          <p:cNvSpPr>
            <a:spLocks noChangeArrowheads="1" noChangeShapeType="1" noTextEdit="1"/>
          </p:cNvSpPr>
          <p:nvPr/>
        </p:nvSpPr>
        <p:spPr bwMode="auto">
          <a:xfrm>
            <a:off x="2919413" y="152400"/>
            <a:ext cx="330517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27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"/>
                <a:cs typeface="Arial"/>
              </a:rPr>
              <a:t>ממטרות לתכנית: </a:t>
            </a:r>
            <a:endParaRPr lang="en-US" sz="3600" b="1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4D0808"/>
                  </a:gs>
                  <a:gs pos="15000">
                    <a:srgbClr val="FF0300"/>
                  </a:gs>
                  <a:gs pos="27500">
                    <a:srgbClr val="FF7A00"/>
                  </a:gs>
                  <a:gs pos="50000">
                    <a:srgbClr val="FFF200"/>
                  </a:gs>
                  <a:gs pos="72500">
                    <a:srgbClr val="FF7A00"/>
                  </a:gs>
                  <a:gs pos="85000">
                    <a:srgbClr val="FF0300"/>
                  </a:gs>
                  <a:gs pos="100000">
                    <a:srgbClr val="4D0808"/>
                  </a:gs>
                </a:gsLst>
                <a:lin ang="27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46087" name="Line 7"/>
          <p:cNvSpPr>
            <a:spLocks noChangeShapeType="1"/>
          </p:cNvSpPr>
          <p:nvPr/>
        </p:nvSpPr>
        <p:spPr bwMode="auto">
          <a:xfrm>
            <a:off x="2895600" y="838200"/>
            <a:ext cx="365760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he-IL" b="1" u="sng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אילו פעולות נעדיף</a:t>
            </a:r>
            <a:r>
              <a:rPr lang="he-IL" b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?</a:t>
            </a:r>
            <a:endParaRPr lang="en-US" b="1" smtClean="0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110000"/>
              </a:lnSpc>
              <a:buClr>
                <a:srgbClr val="FF3300"/>
              </a:buClr>
              <a:buSzPct val="85000"/>
            </a:pP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מקסימים חותם במינימום מאמץ</a:t>
            </a:r>
          </a:p>
          <a:p>
            <a:pPr algn="r" rtl="1">
              <a:lnSpc>
                <a:spcPct val="11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מצמצמות ככל האפשר את כוח היריבים</a:t>
            </a:r>
          </a:p>
          <a:p>
            <a:pPr algn="r" rtl="1">
              <a:lnSpc>
                <a:spcPct val="11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ובו בעת מעצימות ככל האפשר את עוצמתנו שלנו</a:t>
            </a:r>
          </a:p>
          <a:p>
            <a:pPr algn="r" rtl="1">
              <a:lnSpc>
                <a:spcPct val="11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ויוצרות סולידריות</a:t>
            </a:r>
          </a:p>
          <a:p>
            <a:pPr algn="r" rtl="1">
              <a:lnSpc>
                <a:spcPct val="11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נותנות לקבוצות שונות חופש פעולה</a:t>
            </a:r>
          </a:p>
          <a:p>
            <a:pPr algn="r" rtl="1">
              <a:lnSpc>
                <a:spcPct val="110000"/>
              </a:lnSpc>
              <a:buClr>
                <a:srgbClr val="FF3300"/>
              </a:buClr>
              <a:buSzPct val="85000"/>
            </a:pPr>
            <a:r>
              <a:rPr lang="he-IL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ועם זאת חותרות למטרות-על משותפות</a:t>
            </a:r>
          </a:p>
          <a:p>
            <a:pPr algn="r" rtl="1">
              <a:lnSpc>
                <a:spcPct val="110000"/>
              </a:lnSpc>
              <a:buClr>
                <a:srgbClr val="FF3300"/>
              </a:buClr>
              <a:buSzPct val="85000"/>
            </a:pPr>
            <a:endParaRPr lang="en-US" b="1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he-IL" sz="40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מאסטרטגית-על לאסטרטגיות-של -קבוצות</a:t>
            </a:r>
            <a:endParaRPr lang="en-US" sz="4000" b="1" smtClean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lnSpc>
                <a:spcPct val="90000"/>
              </a:lnSpc>
            </a:pPr>
            <a:endParaRPr lang="he-IL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90000"/>
              </a:lnSpc>
              <a:buFont typeface="Arial" charset="0"/>
              <a:buNone/>
            </a:pPr>
            <a:r>
              <a:rPr lang="he-IL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קבוצות-מאבק שונות יכינו</a:t>
            </a:r>
            <a:r>
              <a:rPr lang="he-IL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400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אסטרטגיות לעצמן</a:t>
            </a:r>
          </a:p>
          <a:p>
            <a:pPr algn="r" rtl="1">
              <a:lnSpc>
                <a:spcPct val="90000"/>
              </a:lnSpc>
              <a:buFont typeface="Arial" charset="0"/>
              <a:buNone/>
            </a:pPr>
            <a:r>
              <a:rPr lang="he-IL" sz="36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שיהיו בזיקה</a:t>
            </a:r>
            <a:r>
              <a:rPr lang="he-IL" sz="36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he-IL" sz="4400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לאסטרטגיה הכללית,</a:t>
            </a:r>
          </a:p>
          <a:p>
            <a:pPr algn="r" rtl="1">
              <a:lnSpc>
                <a:spcPct val="90000"/>
              </a:lnSpc>
              <a:buFont typeface="Arial" charset="0"/>
              <a:buNone/>
            </a:pPr>
            <a:r>
              <a:rPr lang="he-IL" sz="4400" b="1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ויכללו גם:</a:t>
            </a:r>
            <a:r>
              <a:rPr lang="he-IL" sz="44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   </a:t>
            </a:r>
          </a:p>
          <a:p>
            <a:pPr algn="ctr" rtl="1">
              <a:lnSpc>
                <a:spcPct val="90000"/>
              </a:lnSpc>
              <a:buFont typeface="Arial" charset="0"/>
              <a:buNone/>
            </a:pPr>
            <a:r>
              <a:rPr lang="he-IL" sz="4400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שיתוף פעולה </a:t>
            </a:r>
          </a:p>
          <a:p>
            <a:pPr algn="ctr" rtl="1">
              <a:lnSpc>
                <a:spcPct val="90000"/>
              </a:lnSpc>
              <a:buFont typeface="Arial" charset="0"/>
              <a:buNone/>
            </a:pPr>
            <a:r>
              <a:rPr lang="he-IL" sz="4400" b="1" smtClean="0">
                <a:solidFill>
                  <a:srgbClr val="E9006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			פעולה משותפת</a:t>
            </a:r>
          </a:p>
          <a:p>
            <a:pPr algn="ctr" rtl="1">
              <a:lnSpc>
                <a:spcPct val="90000"/>
              </a:lnSpc>
              <a:buFont typeface="Arial" charset="0"/>
              <a:buNone/>
            </a:pPr>
            <a:endParaRPr lang="he-IL" sz="4400" b="1" smtClean="0">
              <a:solidFill>
                <a:srgbClr val="E9006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90000"/>
              </a:lnSpc>
              <a:buFont typeface="Arial" charset="0"/>
              <a:buNone/>
            </a:pPr>
            <a:endParaRPr lang="he-IL" sz="4400" b="1" smtClean="0">
              <a:solidFill>
                <a:srgbClr val="E9006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algn="r" rtl="1">
              <a:lnSpc>
                <a:spcPct val="90000"/>
              </a:lnSpc>
              <a:buFont typeface="Arial" charset="0"/>
              <a:buNone/>
            </a:pPr>
            <a:endParaRPr lang="en-US" b="1" smtClean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7" name="WordArt 5"/>
          <p:cNvSpPr>
            <a:spLocks noChangeArrowheads="1" noChangeShapeType="1" noTextEdit="1"/>
          </p:cNvSpPr>
          <p:nvPr/>
        </p:nvSpPr>
        <p:spPr bwMode="auto">
          <a:xfrm>
            <a:off x="2209800" y="2667000"/>
            <a:ext cx="5029200" cy="1333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1"/>
            <a:r>
              <a:rPr lang="he-IL" sz="36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בהצלחה לכולנו !</a:t>
            </a:r>
            <a:endParaRPr lang="en-US" sz="3600" b="1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1879</TotalTime>
  <Words>1512</Words>
  <Application>Microsoft Office PowerPoint</Application>
  <PresentationFormat>On-screen Show (4:3)</PresentationFormat>
  <Paragraphs>353</Paragraphs>
  <Slides>47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4" baseType="lpstr">
      <vt:lpstr>Franklin Gothic Book</vt:lpstr>
      <vt:lpstr>Arial</vt:lpstr>
      <vt:lpstr>Franklin Gothic Medium</vt:lpstr>
      <vt:lpstr>Calibri</vt:lpstr>
      <vt:lpstr>Aharoni</vt:lpstr>
      <vt:lpstr>Wingdings</vt:lpstr>
      <vt:lpstr>Office Theme</vt:lpstr>
      <vt:lpstr>Slide 1</vt:lpstr>
      <vt:lpstr>לצאת למאבק חברתי בלי אסטרטגיה --</vt:lpstr>
      <vt:lpstr>ולחשוב:</vt:lpstr>
      <vt:lpstr>Slide 4</vt:lpstr>
      <vt:lpstr>1. למה כאב?</vt:lpstr>
      <vt:lpstr>2. למה אהבה?</vt:lpstr>
      <vt:lpstr>Slide 7</vt:lpstr>
      <vt:lpstr>Slide 8</vt:lpstr>
      <vt:lpstr>Slide 9</vt:lpstr>
      <vt:lpstr>Slide 10</vt:lpstr>
      <vt:lpstr>Slide 11</vt:lpstr>
      <vt:lpstr>Slide 12</vt:lpstr>
      <vt:lpstr>Slide 13</vt:lpstr>
      <vt:lpstr>  </vt:lpstr>
      <vt:lpstr>1. כאב מניע למחויבות ולפעולה</vt:lpstr>
      <vt:lpstr> 2. אהבה בונה חיבורים שבונים עוצמה</vt:lpstr>
      <vt:lpstr>אהבה בונה חיבורים שבונים עוצמה</vt:lpstr>
      <vt:lpstr>3. עוצמה: מצמצמת את כוחם של היריבים</vt:lpstr>
      <vt:lpstr>Slide 19</vt:lpstr>
      <vt:lpstr> אילו עוד אמצעי-כוח יש בידינו? המון! (ג'ין שארפ מונה 198)</vt:lpstr>
      <vt:lpstr>Slide 21</vt:lpstr>
      <vt:lpstr> רגשות אינם מספיקים:</vt:lpstr>
      <vt:lpstr>כדי להשפיע, כאב צריך להיתרגם לשפת הארגון והמעשה </vt:lpstr>
      <vt:lpstr>כדי להשפיע, אהבה צריכה להיתרגם לשפת הארגון והמעשה</vt:lpstr>
      <vt:lpstr>כדי להשפיע, עוצמה צריכה להיתרגם לשפת האירגון והמעשה</vt:lpstr>
      <vt:lpstr>כדי להשפיע, משא ומתן צריך להיתרגם לשפת האירגון והמעשה:</vt:lpstr>
      <vt:lpstr>Slide 27</vt:lpstr>
      <vt:lpstr>Slide 28</vt:lpstr>
      <vt:lpstr>  עלינו לשלב את יתרונות הרשת וההיררכיה.  איך?  </vt:lpstr>
      <vt:lpstr>Slide 30</vt:lpstr>
      <vt:lpstr>Slide 31</vt:lpstr>
      <vt:lpstr>    מאפייני מאבקים בישראל </vt:lpstr>
      <vt:lpstr>Slide 33</vt:lpstr>
      <vt:lpstr>Slide 34</vt:lpstr>
      <vt:lpstr>כדי לבנות אסטרטגיה-א': </vt:lpstr>
      <vt:lpstr>  כדי לבנות אסטרטגיה:  בניית תהליכים</vt:lpstr>
      <vt:lpstr>  כדי לבנות אסטרטגיה:  בניית תהליכים</vt:lpstr>
      <vt:lpstr>כדי לבנות אסטרטגיה: בניית תהליכים</vt:lpstr>
      <vt:lpstr>כדי לבנות אסטרטגיה : בניית תהליכים</vt:lpstr>
      <vt:lpstr>כדי לבנות אסטרטגיה:  בניית התכנים</vt:lpstr>
      <vt:lpstr>מאסטרטגית-על לאסטרטגיות-של -קבוצות</vt:lpstr>
      <vt:lpstr>Slide 42</vt:lpstr>
      <vt:lpstr>Slide 43</vt:lpstr>
      <vt:lpstr>Slide 44</vt:lpstr>
      <vt:lpstr>אילו פעולות נעדיף?</vt:lpstr>
      <vt:lpstr>מאסטרטגית-על לאסטרטגיות-של -קבוצות</vt:lpstr>
      <vt:lpstr>Slide 47</vt:lpstr>
    </vt:vector>
  </TitlesOfParts>
  <Company>***Home***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יסודות בשינוי חברתי ופוליטי</dc:title>
  <dc:creator>Nahi</dc:creator>
  <cp:lastModifiedBy>Nahi</cp:lastModifiedBy>
  <cp:revision>252</cp:revision>
  <dcterms:created xsi:type="dcterms:W3CDTF">2012-03-29T09:43:50Z</dcterms:created>
  <dcterms:modified xsi:type="dcterms:W3CDTF">2012-05-05T15:07:28Z</dcterms:modified>
</cp:coreProperties>
</file>